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</p:sldIdLst>
  <p:sldSz cy="6858000" cx="9144000"/>
  <p:notesSz cx="6797675" cy="987425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49688" y="0"/>
            <a:ext cx="2946400" cy="493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zh-TW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df045ca6c1_0_0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df045ca6c1_0_0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df045ca6c1_1_49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gdf045ca6c1_1_49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df045ca6c1_1_63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gdf045ca6c1_1_63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df045ca6c1_1_6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gdf045ca6c1_1_6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1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11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2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12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3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13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4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14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5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15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7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17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16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16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df1509fb4b_1_16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gdf1509fb4b_1_16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df1509fb4b_1_6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gdf1509fb4b_1_6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8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p18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9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19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0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20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deee133862_0_6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gdeee133862_0_6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deee133862_0_12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gdeee133862_0_12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df045ca6c1_1_17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gdf045ca6c1_1_17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df045ca6c1_1_27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gdf045ca6c1_1_27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deee133862_2_75:notes"/>
          <p:cNvSpPr txBox="1"/>
          <p:nvPr>
            <p:ph idx="1" type="body"/>
          </p:nvPr>
        </p:nvSpPr>
        <p:spPr>
          <a:xfrm>
            <a:off x="679452" y="4691069"/>
            <a:ext cx="5438786" cy="4443417"/>
          </a:xfrm>
          <a:prstGeom prst="rect">
            <a:avLst/>
          </a:prstGeom>
        </p:spPr>
        <p:txBody>
          <a:bodyPr anchorCtr="0" anchor="t" bIns="92000" lIns="92000" spcFirstLastPara="1" rIns="92000" wrap="square" tIns="92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deee133862_2_75:notes"/>
          <p:cNvSpPr/>
          <p:nvPr>
            <p:ph idx="2" type="sldImg"/>
          </p:nvPr>
        </p:nvSpPr>
        <p:spPr>
          <a:xfrm>
            <a:off x="911592" y="741960"/>
            <a:ext cx="4974503" cy="370185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df1509fb4b_1_28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gdf1509fb4b_1_28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4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6" name="Google Shape;486;p4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23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23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deee133862_2_82:notes"/>
          <p:cNvSpPr/>
          <p:nvPr>
            <p:ph idx="2" type="sldImg"/>
          </p:nvPr>
        </p:nvSpPr>
        <p:spPr>
          <a:xfrm>
            <a:off x="911592" y="741960"/>
            <a:ext cx="4974503" cy="370185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gdeee133862_2_82:notes"/>
          <p:cNvSpPr txBox="1"/>
          <p:nvPr>
            <p:ph idx="1" type="body"/>
          </p:nvPr>
        </p:nvSpPr>
        <p:spPr>
          <a:xfrm>
            <a:off x="679452" y="4691069"/>
            <a:ext cx="5438786" cy="4443417"/>
          </a:xfrm>
          <a:prstGeom prst="rect">
            <a:avLst/>
          </a:prstGeom>
          <a:noFill/>
          <a:ln>
            <a:noFill/>
          </a:ln>
        </p:spPr>
        <p:txBody>
          <a:bodyPr anchorCtr="0" anchor="t" bIns="45825" lIns="91625" spcFirstLastPara="1" rIns="91625" wrap="square" tIns="458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240" name="Google Shape;240;gdeee133862_2_82:notes"/>
          <p:cNvSpPr txBox="1"/>
          <p:nvPr>
            <p:ph idx="12" type="sldNum"/>
          </p:nvPr>
        </p:nvSpPr>
        <p:spPr>
          <a:xfrm>
            <a:off x="3849696" y="9378963"/>
            <a:ext cx="2946406" cy="493713"/>
          </a:xfrm>
          <a:prstGeom prst="rect">
            <a:avLst/>
          </a:prstGeom>
          <a:noFill/>
          <a:ln>
            <a:noFill/>
          </a:ln>
        </p:spPr>
        <p:txBody>
          <a:bodyPr anchorCtr="0" anchor="b" bIns="45825" lIns="91625" spcFirstLastPara="1" rIns="91625" wrap="square" tIns="458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400"/>
              <a:t>‹#›</a:t>
            </a:fld>
            <a:endParaRPr sz="14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deee133862_2_89:notes"/>
          <p:cNvSpPr txBox="1"/>
          <p:nvPr>
            <p:ph idx="1" type="body"/>
          </p:nvPr>
        </p:nvSpPr>
        <p:spPr>
          <a:xfrm>
            <a:off x="679452" y="4691069"/>
            <a:ext cx="5438786" cy="4443417"/>
          </a:xfrm>
          <a:prstGeom prst="rect">
            <a:avLst/>
          </a:prstGeom>
        </p:spPr>
        <p:txBody>
          <a:bodyPr anchorCtr="0" anchor="t" bIns="92000" lIns="92000" spcFirstLastPara="1" rIns="92000" wrap="square" tIns="92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deee133862_2_89:notes"/>
          <p:cNvSpPr/>
          <p:nvPr>
            <p:ph idx="2" type="sldImg"/>
          </p:nvPr>
        </p:nvSpPr>
        <p:spPr>
          <a:xfrm>
            <a:off x="911592" y="741960"/>
            <a:ext cx="4974503" cy="370185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deee133862_2_101:notes"/>
          <p:cNvSpPr txBox="1"/>
          <p:nvPr>
            <p:ph idx="1" type="body"/>
          </p:nvPr>
        </p:nvSpPr>
        <p:spPr>
          <a:xfrm>
            <a:off x="679452" y="4691069"/>
            <a:ext cx="5438786" cy="4443417"/>
          </a:xfrm>
          <a:prstGeom prst="rect">
            <a:avLst/>
          </a:prstGeom>
        </p:spPr>
        <p:txBody>
          <a:bodyPr anchorCtr="0" anchor="t" bIns="92000" lIns="92000" spcFirstLastPara="1" rIns="92000" wrap="square" tIns="92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gdeee133862_2_101:notes"/>
          <p:cNvSpPr/>
          <p:nvPr>
            <p:ph idx="2" type="sldImg"/>
          </p:nvPr>
        </p:nvSpPr>
        <p:spPr>
          <a:xfrm>
            <a:off x="911592" y="741960"/>
            <a:ext cx="4974503" cy="370185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def5760d58_2_3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def5760d58_2_3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gdef5760d58_2_3:notes"/>
          <p:cNvSpPr txBox="1"/>
          <p:nvPr>
            <p:ph idx="12" type="sldNum"/>
          </p:nvPr>
        </p:nvSpPr>
        <p:spPr>
          <a:xfrm>
            <a:off x="3849688" y="9378950"/>
            <a:ext cx="2946300" cy="493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:notes"/>
          <p:cNvSpPr txBox="1"/>
          <p:nvPr>
            <p:ph idx="1" type="body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3:notes"/>
          <p:cNvSpPr/>
          <p:nvPr>
            <p:ph idx="2" type="sldImg"/>
          </p:nvPr>
        </p:nvSpPr>
        <p:spPr>
          <a:xfrm>
            <a:off x="931863" y="741363"/>
            <a:ext cx="4933950" cy="37020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df045ca6c1_0_14:notes"/>
          <p:cNvSpPr txBox="1"/>
          <p:nvPr>
            <p:ph idx="1" type="body"/>
          </p:nvPr>
        </p:nvSpPr>
        <p:spPr>
          <a:xfrm>
            <a:off x="679450" y="4691063"/>
            <a:ext cx="5438700" cy="4443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gdf045ca6c1_0_14:notes"/>
          <p:cNvSpPr/>
          <p:nvPr>
            <p:ph idx="2" type="sldImg"/>
          </p:nvPr>
        </p:nvSpPr>
        <p:spPr>
          <a:xfrm>
            <a:off x="931863" y="741363"/>
            <a:ext cx="4933800" cy="3702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物件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直排文字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直排標題及文字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投影片" type="title">
  <p:cSld name="TITLE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7" name="Google Shape;97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物件" type="obj">
  <p:cSld name="OBJEC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章節標題" type="secHead">
  <p:cSld name="SECTION_HEADER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7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9" name="Google Shape;109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兩項物件" type="twoObj">
  <p:cSld name="TWO_OBJECTS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8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5" name="Google Shape;115;p18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6" name="Google Shape;116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對" type="twoTxTwoObj">
  <p:cSld name="TWO_OBJECTS_WITH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19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2" name="Google Shape;122;p19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3" name="Google Shape;123;p19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4" name="Google Shape;124;p19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5" name="Google Shape;125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只有標題" type="titleOnly">
  <p:cSld name="TITLE_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內容" type="objTx">
  <p:cSld name="OBJECT_WITH_CAPTION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1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6" name="Google Shape;136;p2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37" name="Google Shape;137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圖片" type="picTx">
  <p:cSld name="PICTURE_WITH_CAPTIO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4" name="Google Shape;144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直排文字" type="vertTx">
  <p:cSld name="VERTICAL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23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直排標題及文字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4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兩項物件" type="twoObj">
  <p:cSld name="TWO_OBJECT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8" name="Google Shape;28;p4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投影片" type="title">
  <p:cSld name="TITL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章節標題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對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只有標題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內容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圖片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6" name="Google Shape;86;p1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9" name="Google Shape;89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Relationship Id="rId4" Type="http://schemas.openxmlformats.org/officeDocument/2006/relationships/image" Target="../media/image15.png"/><Relationship Id="rId5" Type="http://schemas.openxmlformats.org/officeDocument/2006/relationships/image" Target="../media/image11.png"/><Relationship Id="rId6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Relationship Id="rId4" Type="http://schemas.openxmlformats.org/officeDocument/2006/relationships/image" Target="../media/image12.png"/><Relationship Id="rId5" Type="http://schemas.openxmlformats.org/officeDocument/2006/relationships/image" Target="../media/image10.png"/><Relationship Id="rId6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jpg"/><Relationship Id="rId4" Type="http://schemas.openxmlformats.org/officeDocument/2006/relationships/image" Target="../media/image2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jpg"/><Relationship Id="rId4" Type="http://schemas.openxmlformats.org/officeDocument/2006/relationships/image" Target="../media/image2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g"/><Relationship Id="rId4" Type="http://schemas.openxmlformats.org/officeDocument/2006/relationships/image" Target="../media/image2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jpg"/><Relationship Id="rId4" Type="http://schemas.openxmlformats.org/officeDocument/2006/relationships/image" Target="../media/image2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5.jpg"/><Relationship Id="rId4" Type="http://schemas.openxmlformats.org/officeDocument/2006/relationships/image" Target="../media/image26.jpg"/><Relationship Id="rId5" Type="http://schemas.openxmlformats.org/officeDocument/2006/relationships/image" Target="../media/image16.jpg"/><Relationship Id="rId6" Type="http://schemas.openxmlformats.org/officeDocument/2006/relationships/image" Target="../media/image23.jpg"/><Relationship Id="rId7" Type="http://schemas.openxmlformats.org/officeDocument/2006/relationships/image" Target="../media/image2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jpg"/><Relationship Id="rId4" Type="http://schemas.openxmlformats.org/officeDocument/2006/relationships/image" Target="../media/image4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jpg"/><Relationship Id="rId4" Type="http://schemas.openxmlformats.org/officeDocument/2006/relationships/image" Target="../media/image3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jpg"/><Relationship Id="rId4" Type="http://schemas.openxmlformats.org/officeDocument/2006/relationships/image" Target="../media/image38.png"/><Relationship Id="rId5" Type="http://schemas.openxmlformats.org/officeDocument/2006/relationships/image" Target="../media/image3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6.jpg"/><Relationship Id="rId4" Type="http://schemas.openxmlformats.org/officeDocument/2006/relationships/image" Target="../media/image46.jpg"/><Relationship Id="rId5" Type="http://schemas.openxmlformats.org/officeDocument/2006/relationships/image" Target="../media/image45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6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1.png"/><Relationship Id="rId4" Type="http://schemas.openxmlformats.org/officeDocument/2006/relationships/image" Target="../media/image16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jpg"/><Relationship Id="rId4" Type="http://schemas.openxmlformats.org/officeDocument/2006/relationships/image" Target="../media/image3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.jpg"/><Relationship Id="rId4" Type="http://schemas.openxmlformats.org/officeDocument/2006/relationships/image" Target="../media/image41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6.jpg"/><Relationship Id="rId4" Type="http://schemas.openxmlformats.org/officeDocument/2006/relationships/image" Target="../media/image40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4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2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Relationship Id="rId4" Type="http://schemas.openxmlformats.org/officeDocument/2006/relationships/image" Target="../media/image4.jpg"/><Relationship Id="rId5" Type="http://schemas.openxmlformats.org/officeDocument/2006/relationships/image" Target="../media/image1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/>
          <p:nvPr/>
        </p:nvSpPr>
        <p:spPr>
          <a:xfrm rot="5400000">
            <a:off x="563039" y="-73743"/>
            <a:ext cx="3799883" cy="4925961"/>
          </a:xfrm>
          <a:prstGeom prst="round2SameRect">
            <a:avLst>
              <a:gd fmla="val 9621" name="adj1"/>
              <a:gd fmla="val 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4" name="Google Shape;164;p25"/>
          <p:cNvCxnSpPr/>
          <p:nvPr/>
        </p:nvCxnSpPr>
        <p:spPr>
          <a:xfrm>
            <a:off x="4542496" y="5216015"/>
            <a:ext cx="4608000" cy="0"/>
          </a:xfrm>
          <a:prstGeom prst="straightConnector1">
            <a:avLst/>
          </a:prstGeom>
          <a:noFill/>
          <a:ln cap="flat" cmpd="sng" w="28575">
            <a:solidFill>
              <a:srgbClr val="BD4B48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5" name="Google Shape;165;p25"/>
          <p:cNvSpPr txBox="1"/>
          <p:nvPr/>
        </p:nvSpPr>
        <p:spPr>
          <a:xfrm>
            <a:off x="5775960" y="4500299"/>
            <a:ext cx="4037411" cy="672377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75" lIns="182875" spcFirstLastPara="1" rIns="182875" wrap="square" tIns="1828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PMingLiu"/>
              <a:buNone/>
            </a:pPr>
            <a:r>
              <a:rPr b="1" i="0" lang="zh-TW" sz="3600" u="none" cap="none" strike="noStrike">
                <a:solidFill>
                  <a:srgbClr val="5F497A"/>
                </a:solidFill>
                <a:latin typeface="PMingLiu"/>
                <a:ea typeface="PMingLiu"/>
                <a:cs typeface="PMingLiu"/>
                <a:sym typeface="PMingLiu"/>
              </a:rPr>
              <a:t>  </a:t>
            </a:r>
            <a:r>
              <a:rPr b="1" i="0" lang="zh-TW" sz="3600" u="none" cap="none" strike="noStrike">
                <a:solidFill>
                  <a:srgbClr val="5F497A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體育</a:t>
            </a:r>
            <a:r>
              <a:rPr b="1" i="0" lang="zh-TW" sz="3600" u="none" cap="none" strike="noStrike">
                <a:solidFill>
                  <a:srgbClr val="5F497A"/>
                </a:solidFill>
                <a:latin typeface="Calibri"/>
                <a:ea typeface="Calibri"/>
                <a:cs typeface="Calibri"/>
                <a:sym typeface="Calibri"/>
              </a:rPr>
              <a:t>班</a:t>
            </a:r>
            <a:endParaRPr b="1" i="0" sz="3600" u="none" cap="none" strike="noStrike">
              <a:solidFill>
                <a:srgbClr val="5F497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5"/>
          <p:cNvSpPr txBox="1"/>
          <p:nvPr/>
        </p:nvSpPr>
        <p:spPr>
          <a:xfrm>
            <a:off x="4542501" y="5325375"/>
            <a:ext cx="4692900" cy="5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50"/>
              <a:buFont typeface="Arial"/>
              <a:buNone/>
            </a:pPr>
            <a:r>
              <a:rPr b="1" i="0" lang="zh-TW" sz="2050" u="none" cap="none" strike="noStrike">
                <a:solidFill>
                  <a:srgbClr val="494429"/>
                </a:solidFill>
                <a:latin typeface="Calibri"/>
                <a:ea typeface="Calibri"/>
                <a:cs typeface="Calibri"/>
                <a:sym typeface="Calibri"/>
              </a:rPr>
              <a:t>最優秀的教練師資，最傑出的競賽表現</a:t>
            </a:r>
            <a:endParaRPr b="1" sz="1495"/>
          </a:p>
        </p:txBody>
      </p:sp>
      <p:pic>
        <p:nvPicPr>
          <p:cNvPr id="167" name="Google Shape;16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7704" y="1844823"/>
            <a:ext cx="5468937" cy="1500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34"/>
          <p:cNvGrpSpPr/>
          <p:nvPr/>
        </p:nvGrpSpPr>
        <p:grpSpPr>
          <a:xfrm>
            <a:off x="329558" y="-14686"/>
            <a:ext cx="2397600" cy="1201804"/>
            <a:chOff x="329558" y="-14686"/>
            <a:chExt cx="2397600" cy="1201804"/>
          </a:xfrm>
        </p:grpSpPr>
        <p:sp>
          <p:nvSpPr>
            <p:cNvPr id="295" name="Google Shape;295;p34"/>
            <p:cNvSpPr/>
            <p:nvPr/>
          </p:nvSpPr>
          <p:spPr>
            <a:xfrm rot="10800000">
              <a:off x="329558" y="18"/>
              <a:ext cx="2397600" cy="11871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34"/>
            <p:cNvSpPr/>
            <p:nvPr/>
          </p:nvSpPr>
          <p:spPr>
            <a:xfrm rot="10800000">
              <a:off x="465974" y="-14686"/>
              <a:ext cx="2116800" cy="1090800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7" name="Google Shape;297;p34"/>
          <p:cNvSpPr txBox="1"/>
          <p:nvPr>
            <p:ph type="title"/>
          </p:nvPr>
        </p:nvSpPr>
        <p:spPr>
          <a:xfrm>
            <a:off x="219962" y="417195"/>
            <a:ext cx="26706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競賽成果</a:t>
            </a:r>
            <a:endParaRPr/>
          </a:p>
        </p:txBody>
      </p:sp>
      <p:sp>
        <p:nvSpPr>
          <p:cNvPr id="298" name="Google Shape;298;p34"/>
          <p:cNvSpPr txBox="1"/>
          <p:nvPr/>
        </p:nvSpPr>
        <p:spPr>
          <a:xfrm>
            <a:off x="61000" y="1187125"/>
            <a:ext cx="5772300" cy="57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國際賽事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2017亞洲青少年田徑錦標賽 110公尺跨欄 金牌 盧浩華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2017亞洲青少年田徑錦標賽 異程接力 銀牌 岳劉皓全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2017世界青少年田徑錦標賽 110公尺跨欄 銀牌 盧浩華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2018亞洲青年田徑錦標賽 200公尺 金牌 魏泰陞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2018亞洲青年田徑錦標賽 110公尺跨欄 金牌 盧浩華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2019世界中學生田徑錦標賽 男子組 冠軍 高亞伯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2019世界中學生田徑錦標賽 女子組 第四名 邱宇婕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全國性賽事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110年全國中等學校運動會第六名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109年全國中等學校運動會1銅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108全國中等學校運動會 3金1銀1銅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107全國中等學校運動會 4金1銅</a:t>
            </a:r>
            <a:endParaRPr b="1" sz="1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1600">
                <a:solidFill>
                  <a:schemeClr val="dk1"/>
                </a:solidFill>
              </a:rPr>
              <a:t>106全國中等學校運動會 1金</a:t>
            </a:r>
            <a:endParaRPr b="1" sz="1600">
              <a:solidFill>
                <a:schemeClr val="dk1"/>
              </a:solidFill>
            </a:endParaRPr>
          </a:p>
          <a:p>
            <a:pPr indent="-228600" lvl="0" marL="2286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Calibri"/>
              <a:buChar char="•"/>
            </a:pPr>
            <a:r>
              <a:t/>
            </a:r>
            <a:endParaRPr b="1" sz="2000">
              <a:solidFill>
                <a:srgbClr val="262626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9" name="Google Shape;29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22825" y="3067050"/>
            <a:ext cx="2743200" cy="285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Google Shape;304;p35"/>
          <p:cNvGrpSpPr/>
          <p:nvPr/>
        </p:nvGrpSpPr>
        <p:grpSpPr>
          <a:xfrm>
            <a:off x="329558" y="-14686"/>
            <a:ext cx="2397600" cy="1201804"/>
            <a:chOff x="329558" y="-14686"/>
            <a:chExt cx="2397600" cy="1201804"/>
          </a:xfrm>
        </p:grpSpPr>
        <p:sp>
          <p:nvSpPr>
            <p:cNvPr id="305" name="Google Shape;305;p35"/>
            <p:cNvSpPr/>
            <p:nvPr/>
          </p:nvSpPr>
          <p:spPr>
            <a:xfrm rot="10800000">
              <a:off x="329558" y="18"/>
              <a:ext cx="2397600" cy="11871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35"/>
            <p:cNvSpPr/>
            <p:nvPr/>
          </p:nvSpPr>
          <p:spPr>
            <a:xfrm rot="10800000">
              <a:off x="465974" y="-14686"/>
              <a:ext cx="2116800" cy="1090800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7" name="Google Shape;307;p35"/>
          <p:cNvSpPr txBox="1"/>
          <p:nvPr>
            <p:ph type="title"/>
          </p:nvPr>
        </p:nvSpPr>
        <p:spPr>
          <a:xfrm>
            <a:off x="219962" y="417195"/>
            <a:ext cx="26706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田徑隊</a:t>
            </a:r>
            <a:endParaRPr/>
          </a:p>
        </p:txBody>
      </p:sp>
      <p:sp>
        <p:nvSpPr>
          <p:cNvPr id="308" name="Google Shape;308;p35"/>
          <p:cNvSpPr txBox="1"/>
          <p:nvPr/>
        </p:nvSpPr>
        <p:spPr>
          <a:xfrm>
            <a:off x="61000" y="1187125"/>
            <a:ext cx="5772300" cy="57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t/>
            </a:r>
            <a:endParaRPr b="1" sz="1600">
              <a:solidFill>
                <a:schemeClr val="dk1"/>
              </a:solidFill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262626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925" y="1557050"/>
            <a:ext cx="3005900" cy="200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2825" y="1554588"/>
            <a:ext cx="3005900" cy="2006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1925" y="4275295"/>
            <a:ext cx="3005900" cy="1991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62825" y="4407495"/>
            <a:ext cx="3005900" cy="1930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" name="Google Shape;317;p36"/>
          <p:cNvGrpSpPr/>
          <p:nvPr/>
        </p:nvGrpSpPr>
        <p:grpSpPr>
          <a:xfrm>
            <a:off x="329558" y="-14686"/>
            <a:ext cx="2397600" cy="1201804"/>
            <a:chOff x="329558" y="-14686"/>
            <a:chExt cx="2397600" cy="1201804"/>
          </a:xfrm>
        </p:grpSpPr>
        <p:sp>
          <p:nvSpPr>
            <p:cNvPr id="318" name="Google Shape;318;p36"/>
            <p:cNvSpPr/>
            <p:nvPr/>
          </p:nvSpPr>
          <p:spPr>
            <a:xfrm rot="10800000">
              <a:off x="329558" y="18"/>
              <a:ext cx="2397600" cy="11871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36"/>
            <p:cNvSpPr/>
            <p:nvPr/>
          </p:nvSpPr>
          <p:spPr>
            <a:xfrm rot="10800000">
              <a:off x="465974" y="-14686"/>
              <a:ext cx="2116800" cy="1090800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0" name="Google Shape;320;p36"/>
          <p:cNvSpPr txBox="1"/>
          <p:nvPr>
            <p:ph type="title"/>
          </p:nvPr>
        </p:nvSpPr>
        <p:spPr>
          <a:xfrm>
            <a:off x="219962" y="417195"/>
            <a:ext cx="26706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田徑隊</a:t>
            </a:r>
            <a:endParaRPr/>
          </a:p>
        </p:txBody>
      </p:sp>
      <p:sp>
        <p:nvSpPr>
          <p:cNvPr id="321" name="Google Shape;321;p36"/>
          <p:cNvSpPr txBox="1"/>
          <p:nvPr/>
        </p:nvSpPr>
        <p:spPr>
          <a:xfrm>
            <a:off x="61000" y="1187125"/>
            <a:ext cx="5772300" cy="57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t/>
            </a:r>
            <a:endParaRPr b="1" sz="1600">
              <a:solidFill>
                <a:schemeClr val="dk1"/>
              </a:solidFill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262626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2" name="Google Shape;32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638" y="1483038"/>
            <a:ext cx="3228481" cy="214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5875" y="1425078"/>
            <a:ext cx="3005901" cy="484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648" y="3928550"/>
            <a:ext cx="1825375" cy="273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28425" y="3928550"/>
            <a:ext cx="1568200" cy="2738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" name="Google Shape;330;p37"/>
          <p:cNvGrpSpPr/>
          <p:nvPr/>
        </p:nvGrpSpPr>
        <p:grpSpPr>
          <a:xfrm>
            <a:off x="329558" y="-14686"/>
            <a:ext cx="2397600" cy="1201804"/>
            <a:chOff x="329558" y="-14686"/>
            <a:chExt cx="2397600" cy="1201804"/>
          </a:xfrm>
        </p:grpSpPr>
        <p:sp>
          <p:nvSpPr>
            <p:cNvPr id="331" name="Google Shape;331;p37"/>
            <p:cNvSpPr/>
            <p:nvPr/>
          </p:nvSpPr>
          <p:spPr>
            <a:xfrm rot="10800000">
              <a:off x="329558" y="18"/>
              <a:ext cx="2397600" cy="11871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37"/>
            <p:cNvSpPr/>
            <p:nvPr/>
          </p:nvSpPr>
          <p:spPr>
            <a:xfrm rot="10800000">
              <a:off x="465974" y="-14686"/>
              <a:ext cx="2116800" cy="1090800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3" name="Google Shape;333;p37"/>
          <p:cNvSpPr txBox="1"/>
          <p:nvPr>
            <p:ph type="title"/>
          </p:nvPr>
        </p:nvSpPr>
        <p:spPr>
          <a:xfrm>
            <a:off x="219962" y="417195"/>
            <a:ext cx="26706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田徑隊</a:t>
            </a:r>
            <a:endParaRPr/>
          </a:p>
        </p:txBody>
      </p:sp>
      <p:sp>
        <p:nvSpPr>
          <p:cNvPr id="334" name="Google Shape;334;p37"/>
          <p:cNvSpPr txBox="1"/>
          <p:nvPr/>
        </p:nvSpPr>
        <p:spPr>
          <a:xfrm>
            <a:off x="61000" y="1187125"/>
            <a:ext cx="5772300" cy="57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t/>
            </a:r>
            <a:endParaRPr b="1" sz="3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t/>
            </a:r>
            <a:endParaRPr b="1" sz="3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3600">
                <a:solidFill>
                  <a:schemeClr val="dk1"/>
                </a:solidFill>
              </a:rPr>
              <a:t>專業師資、頂級教學</a:t>
            </a:r>
            <a:endParaRPr b="1" sz="3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3600">
                <a:solidFill>
                  <a:schemeClr val="dk1"/>
                </a:solidFill>
              </a:rPr>
              <a:t>完善設備、系統訓練</a:t>
            </a:r>
            <a:endParaRPr b="1" sz="3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3600">
                <a:solidFill>
                  <a:schemeClr val="dk1"/>
                </a:solidFill>
              </a:rPr>
              <a:t>發展潛能、突破佳績</a:t>
            </a:r>
            <a:endParaRPr b="1" sz="36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rPr b="1" lang="zh-TW" sz="3600">
                <a:solidFill>
                  <a:schemeClr val="dk1"/>
                </a:solidFill>
              </a:rPr>
              <a:t>挑戰自我、邁向國際</a:t>
            </a:r>
            <a:endParaRPr b="1" sz="3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t/>
            </a:r>
            <a:endParaRPr b="1" sz="1600">
              <a:solidFill>
                <a:schemeClr val="dk1"/>
              </a:solidFill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262626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5" name="Google Shape;33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3425" y="2449425"/>
            <a:ext cx="3477775" cy="249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zh-TW"/>
              <a:t>訓練場地介紹</a:t>
            </a:r>
            <a:endParaRPr b="1"/>
          </a:p>
        </p:txBody>
      </p:sp>
      <p:sp>
        <p:nvSpPr>
          <p:cNvPr id="341" name="Google Shape;341;p3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descr="C:\Users\Administrator\Desktop\未命名.jpg" id="342" name="Google Shape;342;p38"/>
          <p:cNvPicPr preferRelativeResize="0"/>
          <p:nvPr/>
        </p:nvPicPr>
        <p:blipFill rotWithShape="1">
          <a:blip r:embed="rId3">
            <a:alphaModFix/>
          </a:blip>
          <a:srcRect b="0" l="0" r="6423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dministrator\Desktop\yuche\2-體育課程\105\體育營\DSCF8093.JPG" id="343" name="Google Shape;343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1640" y="1700808"/>
            <a:ext cx="6480720" cy="4860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zh-TW"/>
              <a:t>訓練場地介紹</a:t>
            </a:r>
            <a:endParaRPr b="1"/>
          </a:p>
        </p:txBody>
      </p:sp>
      <p:sp>
        <p:nvSpPr>
          <p:cNvPr id="349" name="Google Shape;349;p3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descr="C:\Users\Administrator\Desktop\未命名.jpg" id="350" name="Google Shape;350;p39"/>
          <p:cNvPicPr preferRelativeResize="0"/>
          <p:nvPr/>
        </p:nvPicPr>
        <p:blipFill rotWithShape="1">
          <a:blip r:embed="rId3">
            <a:alphaModFix/>
          </a:blip>
          <a:srcRect b="0" l="0" r="6423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dministrator\Desktop\yuche\2-體育課程\105\體育營\DSC_0032.JPG" id="351" name="Google Shape;351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9552" y="1475300"/>
            <a:ext cx="7692182" cy="51088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zh-TW"/>
              <a:t>訓練場地介紹</a:t>
            </a:r>
            <a:endParaRPr b="1"/>
          </a:p>
        </p:txBody>
      </p:sp>
      <p:sp>
        <p:nvSpPr>
          <p:cNvPr id="357" name="Google Shape;357;p4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descr="C:\Users\Administrator\Desktop\未命名.jpg" id="358" name="Google Shape;358;p40"/>
          <p:cNvPicPr preferRelativeResize="0"/>
          <p:nvPr/>
        </p:nvPicPr>
        <p:blipFill rotWithShape="1">
          <a:blip r:embed="rId3">
            <a:alphaModFix/>
          </a:blip>
          <a:srcRect b="0" l="0" r="6423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dministrator\Desktop\yuche\2-體育課程\105\體育營\DSCF8085.JPG" id="359" name="Google Shape;359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1640" y="1785016"/>
            <a:ext cx="6411966" cy="4808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zh-TW"/>
              <a:t>訓練場地介紹</a:t>
            </a:r>
            <a:endParaRPr b="1"/>
          </a:p>
        </p:txBody>
      </p:sp>
      <p:sp>
        <p:nvSpPr>
          <p:cNvPr id="365" name="Google Shape;365;p4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descr="C:\Users\Administrator\Desktop\未命名.jpg" id="366" name="Google Shape;366;p41"/>
          <p:cNvPicPr preferRelativeResize="0"/>
          <p:nvPr/>
        </p:nvPicPr>
        <p:blipFill rotWithShape="1">
          <a:blip r:embed="rId3">
            <a:alphaModFix/>
          </a:blip>
          <a:srcRect b="0" l="0" r="6423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esktop\S__4079657.jpg" id="367" name="Google Shape;367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59632" y="1700808"/>
            <a:ext cx="6120000" cy="45879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4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zh-TW"/>
              <a:t>訓練場地介紹</a:t>
            </a:r>
            <a:endParaRPr b="1"/>
          </a:p>
        </p:txBody>
      </p:sp>
      <p:pic>
        <p:nvPicPr>
          <p:cNvPr id="373" name="Google Shape;373;p4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5536" y="1628800"/>
            <a:ext cx="4038600" cy="2280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42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88088" y="1628800"/>
            <a:ext cx="3994520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dministrator\Desktop\未命名.jpg" id="375" name="Google Shape;375;p42"/>
          <p:cNvPicPr preferRelativeResize="0"/>
          <p:nvPr/>
        </p:nvPicPr>
        <p:blipFill rotWithShape="1">
          <a:blip r:embed="rId5">
            <a:alphaModFix/>
          </a:blip>
          <a:srcRect b="0" l="0" r="6423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4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95536" y="4221088"/>
            <a:ext cx="3995936" cy="2197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4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88024" y="4221089"/>
            <a:ext cx="3870804" cy="21602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zh-TW"/>
              <a:t>訓練場地介紹</a:t>
            </a:r>
            <a:endParaRPr b="1"/>
          </a:p>
        </p:txBody>
      </p:sp>
      <p:sp>
        <p:nvSpPr>
          <p:cNvPr id="383" name="Google Shape;383;p4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descr="C:\Users\Administrator\Desktop\未命名.jpg" id="384" name="Google Shape;384;p43"/>
          <p:cNvPicPr preferRelativeResize="0"/>
          <p:nvPr/>
        </p:nvPicPr>
        <p:blipFill rotWithShape="1">
          <a:blip r:embed="rId3">
            <a:alphaModFix/>
          </a:blip>
          <a:srcRect b="0" l="0" r="6423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3528" y="1844824"/>
            <a:ext cx="8288784" cy="466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oogle Shape;172;p26"/>
          <p:cNvGrpSpPr/>
          <p:nvPr/>
        </p:nvGrpSpPr>
        <p:grpSpPr>
          <a:xfrm>
            <a:off x="329666" y="0"/>
            <a:ext cx="2397492" cy="1187118"/>
            <a:chOff x="329666" y="0"/>
            <a:chExt cx="2397492" cy="1187118"/>
          </a:xfrm>
        </p:grpSpPr>
        <p:sp>
          <p:nvSpPr>
            <p:cNvPr id="173" name="Google Shape;173;p26"/>
            <p:cNvSpPr/>
            <p:nvPr/>
          </p:nvSpPr>
          <p:spPr>
            <a:xfrm rot="10800000">
              <a:off x="329666" y="0"/>
              <a:ext cx="2397492" cy="1187118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26"/>
            <p:cNvSpPr/>
            <p:nvPr/>
          </p:nvSpPr>
          <p:spPr>
            <a:xfrm rot="10800000">
              <a:off x="466019" y="0"/>
              <a:ext cx="2116755" cy="1090862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26"/>
          <p:cNvSpPr txBox="1"/>
          <p:nvPr>
            <p:ph type="title"/>
          </p:nvPr>
        </p:nvSpPr>
        <p:spPr>
          <a:xfrm>
            <a:off x="396939" y="417195"/>
            <a:ext cx="2293478" cy="6723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體育班</a:t>
            </a:r>
            <a:endParaRPr/>
          </a:p>
        </p:txBody>
      </p:sp>
      <p:sp>
        <p:nvSpPr>
          <p:cNvPr id="176" name="Google Shape;176;p26"/>
          <p:cNvSpPr txBox="1"/>
          <p:nvPr/>
        </p:nvSpPr>
        <p:spPr>
          <a:xfrm>
            <a:off x="2874578" y="412953"/>
            <a:ext cx="4040572" cy="707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</a:pPr>
            <a:r>
              <a:rPr b="0" i="0" lang="zh-TW" sz="2800" u="none" cap="none" strike="noStrik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最優秀的教練師資</a:t>
            </a:r>
            <a:endParaRPr b="0" i="0" sz="2400" u="none" cap="none" strike="noStrike">
              <a:solidFill>
                <a:srgbClr val="49442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7" name="Google Shape;177;p26"/>
          <p:cNvCxnSpPr/>
          <p:nvPr/>
        </p:nvCxnSpPr>
        <p:spPr>
          <a:xfrm>
            <a:off x="3023514" y="1086337"/>
            <a:ext cx="5760000" cy="0"/>
          </a:xfrm>
          <a:prstGeom prst="straightConnector1">
            <a:avLst/>
          </a:prstGeom>
          <a:noFill/>
          <a:ln cap="flat" cmpd="sng" w="28575">
            <a:solidFill>
              <a:srgbClr val="BD4B48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78" name="Google Shape;178;p26"/>
          <p:cNvGrpSpPr/>
          <p:nvPr/>
        </p:nvGrpSpPr>
        <p:grpSpPr>
          <a:xfrm>
            <a:off x="711875" y="1649873"/>
            <a:ext cx="7869171" cy="4690048"/>
            <a:chOff x="783319" y="2022924"/>
            <a:chExt cx="7869171" cy="3132127"/>
          </a:xfrm>
        </p:grpSpPr>
        <p:grpSp>
          <p:nvGrpSpPr>
            <p:cNvPr id="179" name="Google Shape;179;p26"/>
            <p:cNvGrpSpPr/>
            <p:nvPr/>
          </p:nvGrpSpPr>
          <p:grpSpPr>
            <a:xfrm>
              <a:off x="3714754" y="2767483"/>
              <a:ext cx="1602000" cy="1602000"/>
              <a:chOff x="6700836" y="2243138"/>
              <a:chExt cx="1602000" cy="1602000"/>
            </a:xfrm>
          </p:grpSpPr>
          <p:sp>
            <p:nvSpPr>
              <p:cNvPr id="180" name="Google Shape;180;p26"/>
              <p:cNvSpPr/>
              <p:nvPr/>
            </p:nvSpPr>
            <p:spPr>
              <a:xfrm>
                <a:off x="6700836" y="2243138"/>
                <a:ext cx="1602000" cy="1602000"/>
              </a:xfrm>
              <a:prstGeom prst="ellipse">
                <a:avLst/>
              </a:prstGeom>
              <a:solidFill>
                <a:srgbClr val="FFFF66"/>
              </a:solidFill>
              <a:ln cap="flat" cmpd="sng" w="76200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1" name="Google Shape;181;p26"/>
              <p:cNvSpPr txBox="1"/>
              <p:nvPr/>
            </p:nvSpPr>
            <p:spPr>
              <a:xfrm>
                <a:off x="7017978" y="2500346"/>
                <a:ext cx="1111500" cy="719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zh-TW" sz="3200" u="none" cap="none" strike="noStrike">
                    <a:solidFill>
                      <a:srgbClr val="494429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多元類別</a:t>
                </a:r>
                <a:endParaRPr b="1" sz="3200">
                  <a:solidFill>
                    <a:srgbClr val="494429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2" name="Google Shape;182;p26"/>
            <p:cNvGrpSpPr/>
            <p:nvPr/>
          </p:nvGrpSpPr>
          <p:grpSpPr>
            <a:xfrm>
              <a:off x="944588" y="2022924"/>
              <a:ext cx="2836691" cy="925369"/>
              <a:chOff x="944588" y="2022924"/>
              <a:chExt cx="2836691" cy="925369"/>
            </a:xfrm>
          </p:grpSpPr>
          <p:grpSp>
            <p:nvGrpSpPr>
              <p:cNvPr id="183" name="Google Shape;183;p26"/>
              <p:cNvGrpSpPr/>
              <p:nvPr/>
            </p:nvGrpSpPr>
            <p:grpSpPr>
              <a:xfrm>
                <a:off x="944588" y="2022924"/>
                <a:ext cx="2836691" cy="925369"/>
                <a:chOff x="944588" y="2022924"/>
                <a:chExt cx="2836691" cy="925369"/>
              </a:xfrm>
            </p:grpSpPr>
            <p:grpSp>
              <p:nvGrpSpPr>
                <p:cNvPr id="184" name="Google Shape;184;p26"/>
                <p:cNvGrpSpPr/>
                <p:nvPr/>
              </p:nvGrpSpPr>
              <p:grpSpPr>
                <a:xfrm>
                  <a:off x="1072940" y="2440255"/>
                  <a:ext cx="2708339" cy="508038"/>
                  <a:chOff x="742930" y="4200526"/>
                  <a:chExt cx="2708339" cy="508038"/>
                </a:xfrm>
              </p:grpSpPr>
              <p:grpSp>
                <p:nvGrpSpPr>
                  <p:cNvPr id="185" name="Google Shape;185;p26"/>
                  <p:cNvGrpSpPr/>
                  <p:nvPr/>
                </p:nvGrpSpPr>
                <p:grpSpPr>
                  <a:xfrm>
                    <a:off x="742930" y="4200526"/>
                    <a:ext cx="2604584" cy="396000"/>
                    <a:chOff x="742930" y="4200526"/>
                    <a:chExt cx="2604584" cy="396000"/>
                  </a:xfrm>
                </p:grpSpPr>
                <p:cxnSp>
                  <p:nvCxnSpPr>
                    <p:cNvPr id="186" name="Google Shape;186;p26"/>
                    <p:cNvCxnSpPr/>
                    <p:nvPr/>
                  </p:nvCxnSpPr>
                  <p:spPr>
                    <a:xfrm>
                      <a:off x="742930" y="4200526"/>
                      <a:ext cx="2304000" cy="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953734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187" name="Google Shape;187;p26"/>
                    <p:cNvCxnSpPr/>
                    <p:nvPr/>
                  </p:nvCxnSpPr>
                  <p:spPr>
                    <a:xfrm>
                      <a:off x="3023514" y="4200526"/>
                      <a:ext cx="324000" cy="3960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953734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</p:grpSp>
              <p:sp>
                <p:nvSpPr>
                  <p:cNvPr id="188" name="Google Shape;188;p26"/>
                  <p:cNvSpPr/>
                  <p:nvPr/>
                </p:nvSpPr>
                <p:spPr>
                  <a:xfrm>
                    <a:off x="3343269" y="4600564"/>
                    <a:ext cx="108000" cy="108000"/>
                  </a:xfrm>
                  <a:prstGeom prst="ellipse">
                    <a:avLst/>
                  </a:prstGeom>
                  <a:solidFill>
                    <a:srgbClr val="632423"/>
                  </a:solidFill>
                  <a:ln cap="flat" cmpd="sng" w="25400">
                    <a:solidFill>
                      <a:srgbClr val="953734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89" name="Google Shape;189;p26"/>
                <p:cNvSpPr txBox="1"/>
                <p:nvPr/>
              </p:nvSpPr>
              <p:spPr>
                <a:xfrm>
                  <a:off x="944588" y="2022924"/>
                  <a:ext cx="1493700" cy="30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zh-TW" sz="2400">
                      <a:solidFill>
                        <a:srgbClr val="494429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田徑</a:t>
                  </a:r>
                  <a:endParaRPr/>
                </a:p>
              </p:txBody>
            </p:sp>
          </p:grpSp>
          <p:sp>
            <p:nvSpPr>
              <p:cNvPr id="190" name="Google Shape;190;p26"/>
              <p:cNvSpPr txBox="1"/>
              <p:nvPr/>
            </p:nvSpPr>
            <p:spPr>
              <a:xfrm>
                <a:off x="1596395" y="2486000"/>
                <a:ext cx="1986000" cy="246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TW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全國級→國際級</a:t>
                </a:r>
                <a:endParaRPr/>
              </a:p>
            </p:txBody>
          </p:sp>
        </p:grpSp>
        <p:grpSp>
          <p:nvGrpSpPr>
            <p:cNvPr id="191" name="Google Shape;191;p26"/>
            <p:cNvGrpSpPr/>
            <p:nvPr/>
          </p:nvGrpSpPr>
          <p:grpSpPr>
            <a:xfrm>
              <a:off x="783319" y="2984147"/>
              <a:ext cx="2889900" cy="1223385"/>
              <a:chOff x="797607" y="3069875"/>
              <a:chExt cx="2889900" cy="1223385"/>
            </a:xfrm>
          </p:grpSpPr>
          <p:grpSp>
            <p:nvGrpSpPr>
              <p:cNvPr id="192" name="Google Shape;192;p26"/>
              <p:cNvGrpSpPr/>
              <p:nvPr/>
            </p:nvGrpSpPr>
            <p:grpSpPr>
              <a:xfrm>
                <a:off x="797609" y="3726524"/>
                <a:ext cx="2751203" cy="108000"/>
                <a:chOff x="769033" y="4140876"/>
                <a:chExt cx="2751203" cy="108000"/>
              </a:xfrm>
            </p:grpSpPr>
            <p:cxnSp>
              <p:nvCxnSpPr>
                <p:cNvPr id="193" name="Google Shape;193;p26"/>
                <p:cNvCxnSpPr/>
                <p:nvPr/>
              </p:nvCxnSpPr>
              <p:spPr>
                <a:xfrm>
                  <a:off x="769033" y="4198054"/>
                  <a:ext cx="2592000" cy="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rgbClr val="953734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sp>
              <p:nvSpPr>
                <p:cNvPr id="194" name="Google Shape;194;p26"/>
                <p:cNvSpPr/>
                <p:nvPr/>
              </p:nvSpPr>
              <p:spPr>
                <a:xfrm>
                  <a:off x="3412236" y="4140876"/>
                  <a:ext cx="108000" cy="108000"/>
                </a:xfrm>
                <a:prstGeom prst="ellipse">
                  <a:avLst/>
                </a:prstGeom>
                <a:solidFill>
                  <a:srgbClr val="632423"/>
                </a:solidFill>
                <a:ln cap="flat" cmpd="sng" w="25400">
                  <a:solidFill>
                    <a:srgbClr val="953734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95" name="Google Shape;195;p26"/>
              <p:cNvSpPr txBox="1"/>
              <p:nvPr/>
            </p:nvSpPr>
            <p:spPr>
              <a:xfrm>
                <a:off x="882575" y="3069875"/>
                <a:ext cx="1493700" cy="55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zh-TW" sz="2400">
                    <a:solidFill>
                      <a:srgbClr val="494429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男子籃球</a:t>
                </a:r>
                <a:endParaRPr b="1" sz="2400">
                  <a:solidFill>
                    <a:srgbClr val="494429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zh-TW" sz="2400">
                    <a:solidFill>
                      <a:srgbClr val="494429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女子籃球</a:t>
                </a:r>
                <a:endParaRPr b="1" sz="2400">
                  <a:solidFill>
                    <a:srgbClr val="494429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6" name="Google Shape;196;p26"/>
              <p:cNvSpPr txBox="1"/>
              <p:nvPr/>
            </p:nvSpPr>
            <p:spPr>
              <a:xfrm>
                <a:off x="797607" y="3861560"/>
                <a:ext cx="2889900" cy="43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TW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全國乙級前四</a:t>
                </a:r>
                <a:r>
                  <a:rPr lang="zh-TW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→甲級聯賽</a:t>
                </a:r>
                <a:endParaRPr>
                  <a:solidFill>
                    <a:schemeClr val="dk1"/>
                  </a:solidFill>
                </a:endParaRP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7" name="Google Shape;197;p26"/>
            <p:cNvGrpSpPr/>
            <p:nvPr/>
          </p:nvGrpSpPr>
          <p:grpSpPr>
            <a:xfrm>
              <a:off x="783330" y="4157150"/>
              <a:ext cx="3135775" cy="981688"/>
              <a:chOff x="826194" y="4114286"/>
              <a:chExt cx="3135775" cy="981688"/>
            </a:xfrm>
          </p:grpSpPr>
          <p:grpSp>
            <p:nvGrpSpPr>
              <p:cNvPr id="198" name="Google Shape;198;p26"/>
              <p:cNvGrpSpPr/>
              <p:nvPr/>
            </p:nvGrpSpPr>
            <p:grpSpPr>
              <a:xfrm flipH="1" rot="10800000">
                <a:off x="1122238" y="4288341"/>
                <a:ext cx="2839731" cy="508038"/>
                <a:chOff x="611538" y="4200526"/>
                <a:chExt cx="2839731" cy="508038"/>
              </a:xfrm>
            </p:grpSpPr>
            <p:grpSp>
              <p:nvGrpSpPr>
                <p:cNvPr id="199" name="Google Shape;199;p26"/>
                <p:cNvGrpSpPr/>
                <p:nvPr/>
              </p:nvGrpSpPr>
              <p:grpSpPr>
                <a:xfrm>
                  <a:off x="611538" y="4200526"/>
                  <a:ext cx="2735976" cy="396000"/>
                  <a:chOff x="611538" y="4200526"/>
                  <a:chExt cx="2735976" cy="396000"/>
                </a:xfrm>
              </p:grpSpPr>
              <p:cxnSp>
                <p:nvCxnSpPr>
                  <p:cNvPr id="200" name="Google Shape;200;p26"/>
                  <p:cNvCxnSpPr/>
                  <p:nvPr/>
                </p:nvCxnSpPr>
                <p:spPr>
                  <a:xfrm>
                    <a:off x="611538" y="4200526"/>
                    <a:ext cx="24120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953734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01" name="Google Shape;201;p26"/>
                  <p:cNvCxnSpPr/>
                  <p:nvPr/>
                </p:nvCxnSpPr>
                <p:spPr>
                  <a:xfrm>
                    <a:off x="3023514" y="4200526"/>
                    <a:ext cx="324000" cy="3960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953734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202" name="Google Shape;202;p26"/>
                <p:cNvSpPr/>
                <p:nvPr/>
              </p:nvSpPr>
              <p:spPr>
                <a:xfrm>
                  <a:off x="3343269" y="4600564"/>
                  <a:ext cx="108000" cy="108000"/>
                </a:xfrm>
                <a:prstGeom prst="ellipse">
                  <a:avLst/>
                </a:prstGeom>
                <a:solidFill>
                  <a:srgbClr val="632423"/>
                </a:solidFill>
                <a:ln cap="flat" cmpd="sng" w="25400">
                  <a:solidFill>
                    <a:srgbClr val="953734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03" name="Google Shape;203;p26"/>
              <p:cNvSpPr txBox="1"/>
              <p:nvPr/>
            </p:nvSpPr>
            <p:spPr>
              <a:xfrm>
                <a:off x="826194" y="4114286"/>
                <a:ext cx="1493700" cy="55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zh-TW" sz="2400">
                    <a:solidFill>
                      <a:srgbClr val="494429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男子排球</a:t>
                </a:r>
                <a:endParaRPr b="1" sz="2400">
                  <a:solidFill>
                    <a:srgbClr val="494429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zh-TW" sz="2400">
                    <a:solidFill>
                      <a:srgbClr val="494429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女子排球</a:t>
                </a:r>
                <a:endParaRPr/>
              </a:p>
            </p:txBody>
          </p:sp>
          <p:sp>
            <p:nvSpPr>
              <p:cNvPr id="204" name="Google Shape;204;p26"/>
              <p:cNvSpPr txBox="1"/>
              <p:nvPr/>
            </p:nvSpPr>
            <p:spPr>
              <a:xfrm>
                <a:off x="1115815" y="4849374"/>
                <a:ext cx="2251800" cy="246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TW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全國乙級聯賽</a:t>
                </a:r>
                <a:endParaRPr/>
              </a:p>
            </p:txBody>
          </p:sp>
        </p:grpSp>
        <p:grpSp>
          <p:nvGrpSpPr>
            <p:cNvPr id="205" name="Google Shape;205;p26"/>
            <p:cNvGrpSpPr/>
            <p:nvPr/>
          </p:nvGrpSpPr>
          <p:grpSpPr>
            <a:xfrm flipH="1">
              <a:off x="5220781" y="2022925"/>
              <a:ext cx="3431708" cy="903273"/>
              <a:chOff x="349571" y="2045020"/>
              <a:chExt cx="3431708" cy="903273"/>
            </a:xfrm>
          </p:grpSpPr>
          <p:grpSp>
            <p:nvGrpSpPr>
              <p:cNvPr id="206" name="Google Shape;206;p26"/>
              <p:cNvGrpSpPr/>
              <p:nvPr/>
            </p:nvGrpSpPr>
            <p:grpSpPr>
              <a:xfrm>
                <a:off x="349571" y="2045020"/>
                <a:ext cx="3431708" cy="903273"/>
                <a:chOff x="349571" y="2045020"/>
                <a:chExt cx="3431708" cy="903273"/>
              </a:xfrm>
            </p:grpSpPr>
            <p:grpSp>
              <p:nvGrpSpPr>
                <p:cNvPr id="207" name="Google Shape;207;p26"/>
                <p:cNvGrpSpPr/>
                <p:nvPr/>
              </p:nvGrpSpPr>
              <p:grpSpPr>
                <a:xfrm>
                  <a:off x="1072940" y="2440255"/>
                  <a:ext cx="2708339" cy="508038"/>
                  <a:chOff x="742930" y="4200526"/>
                  <a:chExt cx="2708339" cy="508038"/>
                </a:xfrm>
              </p:grpSpPr>
              <p:grpSp>
                <p:nvGrpSpPr>
                  <p:cNvPr id="208" name="Google Shape;208;p26"/>
                  <p:cNvGrpSpPr/>
                  <p:nvPr/>
                </p:nvGrpSpPr>
                <p:grpSpPr>
                  <a:xfrm>
                    <a:off x="742930" y="4200526"/>
                    <a:ext cx="2604584" cy="396000"/>
                    <a:chOff x="742930" y="4200526"/>
                    <a:chExt cx="2604584" cy="396000"/>
                  </a:xfrm>
                </p:grpSpPr>
                <p:cxnSp>
                  <p:nvCxnSpPr>
                    <p:cNvPr id="209" name="Google Shape;209;p26"/>
                    <p:cNvCxnSpPr/>
                    <p:nvPr/>
                  </p:nvCxnSpPr>
                  <p:spPr>
                    <a:xfrm>
                      <a:off x="742930" y="4200526"/>
                      <a:ext cx="2304000" cy="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953734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  <p:cxnSp>
                  <p:nvCxnSpPr>
                    <p:cNvPr id="210" name="Google Shape;210;p26"/>
                    <p:cNvCxnSpPr/>
                    <p:nvPr/>
                  </p:nvCxnSpPr>
                  <p:spPr>
                    <a:xfrm>
                      <a:off x="3023514" y="4200526"/>
                      <a:ext cx="324000" cy="396000"/>
                    </a:xfrm>
                    <a:prstGeom prst="straightConnector1">
                      <a:avLst/>
                    </a:prstGeom>
                    <a:noFill/>
                    <a:ln cap="flat" cmpd="sng" w="38100">
                      <a:solidFill>
                        <a:srgbClr val="953734"/>
                      </a:solidFill>
                      <a:prstDash val="solid"/>
                      <a:round/>
                      <a:headEnd len="sm" w="sm" type="none"/>
                      <a:tailEnd len="sm" w="sm" type="none"/>
                    </a:ln>
                  </p:spPr>
                </p:cxnSp>
              </p:grpSp>
              <p:sp>
                <p:nvSpPr>
                  <p:cNvPr id="211" name="Google Shape;211;p26"/>
                  <p:cNvSpPr/>
                  <p:nvPr/>
                </p:nvSpPr>
                <p:spPr>
                  <a:xfrm>
                    <a:off x="3343269" y="4600564"/>
                    <a:ext cx="108000" cy="108000"/>
                  </a:xfrm>
                  <a:prstGeom prst="ellipse">
                    <a:avLst/>
                  </a:prstGeom>
                  <a:solidFill>
                    <a:srgbClr val="632423"/>
                  </a:solidFill>
                  <a:ln cap="flat" cmpd="sng" w="25400">
                    <a:solidFill>
                      <a:srgbClr val="953734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800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12" name="Google Shape;212;p26"/>
                <p:cNvSpPr txBox="1"/>
                <p:nvPr/>
              </p:nvSpPr>
              <p:spPr>
                <a:xfrm>
                  <a:off x="349571" y="2045020"/>
                  <a:ext cx="2889900" cy="30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zh-TW" sz="2400">
                      <a:solidFill>
                        <a:srgbClr val="494429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卡巴迪</a:t>
                  </a:r>
                  <a:r>
                    <a:rPr b="1" lang="zh-TW" sz="2400">
                      <a:solidFill>
                        <a:srgbClr val="494429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、足球</a:t>
                  </a:r>
                  <a:endParaRPr/>
                </a:p>
              </p:txBody>
            </p:sp>
          </p:grpSp>
          <p:sp>
            <p:nvSpPr>
              <p:cNvPr id="213" name="Google Shape;213;p26"/>
              <p:cNvSpPr txBox="1"/>
              <p:nvPr/>
            </p:nvSpPr>
            <p:spPr>
              <a:xfrm>
                <a:off x="486710" y="2486000"/>
                <a:ext cx="2928000" cy="43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TW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卡巴迪→</a:t>
                </a:r>
                <a:r>
                  <a:rPr lang="zh-TW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全國級→國際級</a:t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TW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足球→高中足球聯賽</a:t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4" name="Google Shape;214;p26"/>
            <p:cNvGrpSpPr/>
            <p:nvPr/>
          </p:nvGrpSpPr>
          <p:grpSpPr>
            <a:xfrm flipH="1">
              <a:off x="5434258" y="3645394"/>
              <a:ext cx="3046229" cy="1509657"/>
              <a:chOff x="502583" y="3726524"/>
              <a:chExt cx="3046229" cy="1509657"/>
            </a:xfrm>
          </p:grpSpPr>
          <p:grpSp>
            <p:nvGrpSpPr>
              <p:cNvPr id="215" name="Google Shape;215;p26"/>
              <p:cNvGrpSpPr/>
              <p:nvPr/>
            </p:nvGrpSpPr>
            <p:grpSpPr>
              <a:xfrm>
                <a:off x="797609" y="3726524"/>
                <a:ext cx="2751203" cy="108000"/>
                <a:chOff x="769033" y="4140876"/>
                <a:chExt cx="2751203" cy="108000"/>
              </a:xfrm>
            </p:grpSpPr>
            <p:cxnSp>
              <p:nvCxnSpPr>
                <p:cNvPr id="216" name="Google Shape;216;p26"/>
                <p:cNvCxnSpPr/>
                <p:nvPr/>
              </p:nvCxnSpPr>
              <p:spPr>
                <a:xfrm>
                  <a:off x="769033" y="4198054"/>
                  <a:ext cx="2592000" cy="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rgbClr val="953734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  <p:sp>
              <p:nvSpPr>
                <p:cNvPr id="217" name="Google Shape;217;p26"/>
                <p:cNvSpPr/>
                <p:nvPr/>
              </p:nvSpPr>
              <p:spPr>
                <a:xfrm>
                  <a:off x="3412236" y="4140876"/>
                  <a:ext cx="108000" cy="108000"/>
                </a:xfrm>
                <a:prstGeom prst="ellipse">
                  <a:avLst/>
                </a:prstGeom>
                <a:solidFill>
                  <a:srgbClr val="632423"/>
                </a:solidFill>
                <a:ln cap="flat" cmpd="sng" w="25400">
                  <a:solidFill>
                    <a:srgbClr val="953734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18" name="Google Shape;218;p26"/>
              <p:cNvSpPr txBox="1"/>
              <p:nvPr/>
            </p:nvSpPr>
            <p:spPr>
              <a:xfrm>
                <a:off x="536354" y="4193486"/>
                <a:ext cx="2889900" cy="55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zh-TW" sz="2400">
                    <a:solidFill>
                      <a:srgbClr val="494429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網球、高爾夫、</a:t>
                </a:r>
                <a:endParaRPr b="1" sz="2400">
                  <a:solidFill>
                    <a:srgbClr val="494429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zh-TW" sz="2400">
                    <a:solidFill>
                      <a:srgbClr val="494429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自行車、游泳</a:t>
                </a:r>
                <a:endParaRPr/>
              </a:p>
            </p:txBody>
          </p:sp>
          <p:sp>
            <p:nvSpPr>
              <p:cNvPr id="219" name="Google Shape;219;p26"/>
              <p:cNvSpPr txBox="1"/>
              <p:nvPr/>
            </p:nvSpPr>
            <p:spPr>
              <a:xfrm>
                <a:off x="502583" y="4989581"/>
                <a:ext cx="2957400" cy="246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TW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個別選手專長培訓</a:t>
                </a:r>
                <a:endParaRPr/>
              </a:p>
            </p:txBody>
          </p:sp>
        </p:grpSp>
        <p:grpSp>
          <p:nvGrpSpPr>
            <p:cNvPr id="220" name="Google Shape;220;p26"/>
            <p:cNvGrpSpPr/>
            <p:nvPr/>
          </p:nvGrpSpPr>
          <p:grpSpPr>
            <a:xfrm flipH="1">
              <a:off x="5193058" y="3244757"/>
              <a:ext cx="2839731" cy="1580193"/>
              <a:chOff x="1122238" y="3216186"/>
              <a:chExt cx="2839731" cy="1580193"/>
            </a:xfrm>
          </p:grpSpPr>
          <p:grpSp>
            <p:nvGrpSpPr>
              <p:cNvPr id="221" name="Google Shape;221;p26"/>
              <p:cNvGrpSpPr/>
              <p:nvPr/>
            </p:nvGrpSpPr>
            <p:grpSpPr>
              <a:xfrm flipH="1" rot="10800000">
                <a:off x="1122238" y="4288341"/>
                <a:ext cx="2839731" cy="508038"/>
                <a:chOff x="611538" y="4200526"/>
                <a:chExt cx="2839731" cy="508038"/>
              </a:xfrm>
            </p:grpSpPr>
            <p:grpSp>
              <p:nvGrpSpPr>
                <p:cNvPr id="222" name="Google Shape;222;p26"/>
                <p:cNvGrpSpPr/>
                <p:nvPr/>
              </p:nvGrpSpPr>
              <p:grpSpPr>
                <a:xfrm>
                  <a:off x="611538" y="4200526"/>
                  <a:ext cx="2735976" cy="396000"/>
                  <a:chOff x="611538" y="4200526"/>
                  <a:chExt cx="2735976" cy="396000"/>
                </a:xfrm>
              </p:grpSpPr>
              <p:cxnSp>
                <p:nvCxnSpPr>
                  <p:cNvPr id="223" name="Google Shape;223;p26"/>
                  <p:cNvCxnSpPr/>
                  <p:nvPr/>
                </p:nvCxnSpPr>
                <p:spPr>
                  <a:xfrm>
                    <a:off x="611538" y="4200526"/>
                    <a:ext cx="2412000" cy="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953734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  <p:cxnSp>
                <p:nvCxnSpPr>
                  <p:cNvPr id="224" name="Google Shape;224;p26"/>
                  <p:cNvCxnSpPr/>
                  <p:nvPr/>
                </p:nvCxnSpPr>
                <p:spPr>
                  <a:xfrm>
                    <a:off x="3023514" y="4200526"/>
                    <a:ext cx="324000" cy="396000"/>
                  </a:xfrm>
                  <a:prstGeom prst="straightConnector1">
                    <a:avLst/>
                  </a:prstGeom>
                  <a:noFill/>
                  <a:ln cap="flat" cmpd="sng" w="38100">
                    <a:solidFill>
                      <a:srgbClr val="953734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</p:spPr>
              </p:cxnSp>
            </p:grpSp>
            <p:sp>
              <p:nvSpPr>
                <p:cNvPr id="225" name="Google Shape;225;p26"/>
                <p:cNvSpPr/>
                <p:nvPr/>
              </p:nvSpPr>
              <p:spPr>
                <a:xfrm>
                  <a:off x="3343269" y="4600564"/>
                  <a:ext cx="108000" cy="108000"/>
                </a:xfrm>
                <a:prstGeom prst="ellipse">
                  <a:avLst/>
                </a:prstGeom>
                <a:solidFill>
                  <a:srgbClr val="632423"/>
                </a:solidFill>
                <a:ln cap="flat" cmpd="sng" w="25400">
                  <a:solidFill>
                    <a:srgbClr val="953734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26" name="Google Shape;226;p26"/>
              <p:cNvSpPr txBox="1"/>
              <p:nvPr/>
            </p:nvSpPr>
            <p:spPr>
              <a:xfrm>
                <a:off x="2386238" y="3216186"/>
                <a:ext cx="1006200" cy="308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zh-TW" sz="2400">
                    <a:solidFill>
                      <a:srgbClr val="494429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棒球</a:t>
                </a:r>
                <a:endParaRPr/>
              </a:p>
            </p:txBody>
          </p:sp>
          <p:sp>
            <p:nvSpPr>
              <p:cNvPr id="227" name="Google Shape;227;p26"/>
              <p:cNvSpPr txBox="1"/>
              <p:nvPr/>
            </p:nvSpPr>
            <p:spPr>
              <a:xfrm>
                <a:off x="1251992" y="3720705"/>
                <a:ext cx="2251800" cy="246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zh-TW"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縣級</a:t>
                </a:r>
                <a:endParaRPr/>
              </a:p>
            </p:txBody>
          </p:sp>
        </p:grpSp>
      </p:grpSp>
      <p:pic>
        <p:nvPicPr>
          <p:cNvPr id="228" name="Google Shape;22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25816" y="96760"/>
            <a:ext cx="855234" cy="743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4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zh-TW"/>
              <a:t>訓練場地介紹</a:t>
            </a:r>
            <a:endParaRPr b="1"/>
          </a:p>
        </p:txBody>
      </p:sp>
      <p:sp>
        <p:nvSpPr>
          <p:cNvPr id="391" name="Google Shape;391;p4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descr="C:\Users\Administrator\Desktop\未命名.jpg" id="392" name="Google Shape;392;p44"/>
          <p:cNvPicPr preferRelativeResize="0"/>
          <p:nvPr/>
        </p:nvPicPr>
        <p:blipFill rotWithShape="1">
          <a:blip r:embed="rId3">
            <a:alphaModFix/>
          </a:blip>
          <a:srcRect b="0" l="0" r="6423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19064" y="1600192"/>
            <a:ext cx="6660742" cy="49966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zh-TW"/>
              <a:t>訓練場地介紹</a:t>
            </a:r>
            <a:endParaRPr b="1"/>
          </a:p>
        </p:txBody>
      </p:sp>
      <p:pic>
        <p:nvPicPr>
          <p:cNvPr descr="C:\Users\Administrator\Desktop\未命名.jpg" id="399" name="Google Shape;399;p45"/>
          <p:cNvPicPr preferRelativeResize="0"/>
          <p:nvPr/>
        </p:nvPicPr>
        <p:blipFill rotWithShape="1">
          <a:blip r:embed="rId3">
            <a:alphaModFix/>
          </a:blip>
          <a:srcRect b="0" l="0" r="6428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675" y="2378486"/>
            <a:ext cx="4880099" cy="366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32500" y="1614215"/>
            <a:ext cx="3959100" cy="4426372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45"/>
          <p:cNvSpPr txBox="1"/>
          <p:nvPr/>
        </p:nvSpPr>
        <p:spPr>
          <a:xfrm>
            <a:off x="644625" y="1270275"/>
            <a:ext cx="37242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>
                <a:latin typeface="Microsoft JhengHei"/>
                <a:ea typeface="Microsoft JhengHei"/>
                <a:cs typeface="Microsoft JhengHei"/>
                <a:sym typeface="Microsoft JhengHei"/>
              </a:rPr>
              <a:t>完善重訓器材，</a:t>
            </a:r>
            <a:endParaRPr sz="30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>
                <a:latin typeface="Microsoft JhengHei"/>
                <a:ea typeface="Microsoft JhengHei"/>
                <a:cs typeface="Microsoft JhengHei"/>
                <a:sym typeface="Microsoft JhengHei"/>
              </a:rPr>
              <a:t>專業科學化訓練。</a:t>
            </a:r>
            <a:endParaRPr sz="30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4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zh-TW"/>
              <a:t>訓練場地介紹</a:t>
            </a:r>
            <a:endParaRPr b="1"/>
          </a:p>
        </p:txBody>
      </p:sp>
      <p:pic>
        <p:nvPicPr>
          <p:cNvPr descr="C:\Users\Administrator\Desktop\未命名.jpg" id="408" name="Google Shape;408;p46"/>
          <p:cNvPicPr preferRelativeResize="0"/>
          <p:nvPr/>
        </p:nvPicPr>
        <p:blipFill rotWithShape="1">
          <a:blip r:embed="rId3">
            <a:alphaModFix/>
          </a:blip>
          <a:srcRect b="0" l="0" r="6428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3100" y="2981897"/>
            <a:ext cx="4273349" cy="3205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7399" y="1614217"/>
            <a:ext cx="3819398" cy="5091381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46"/>
          <p:cNvSpPr txBox="1"/>
          <p:nvPr/>
        </p:nvSpPr>
        <p:spPr>
          <a:xfrm>
            <a:off x="727175" y="1461825"/>
            <a:ext cx="35052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>
                <a:latin typeface="Calibri"/>
                <a:ea typeface="Calibri"/>
                <a:cs typeface="Calibri"/>
                <a:sym typeface="Calibri"/>
              </a:rPr>
              <a:t>豐富防護設備，</a:t>
            </a:r>
            <a:endParaRPr sz="3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>
                <a:latin typeface="Calibri"/>
                <a:ea typeface="Calibri"/>
                <a:cs typeface="Calibri"/>
                <a:sym typeface="Calibri"/>
              </a:rPr>
              <a:t>專業防護員。</a:t>
            </a:r>
            <a:endParaRPr sz="31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zh-TW" sz="4400"/>
              <a:t>班級特色</a:t>
            </a:r>
            <a:endParaRPr b="1" sz="4400"/>
          </a:p>
        </p:txBody>
      </p:sp>
      <p:sp>
        <p:nvSpPr>
          <p:cNvPr id="417" name="Google Shape;417;p47"/>
          <p:cNvSpPr txBox="1"/>
          <p:nvPr>
            <p:ph idx="1" type="body"/>
          </p:nvPr>
        </p:nvSpPr>
        <p:spPr>
          <a:xfrm>
            <a:off x="179512" y="1752600"/>
            <a:ext cx="8784976" cy="4700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800"/>
              <a:buChar char="•"/>
            </a:pPr>
            <a:r>
              <a:rPr lang="zh-TW" sz="2800">
                <a:solidFill>
                  <a:srgbClr val="00B0F0"/>
                </a:solidFill>
              </a:rPr>
              <a:t> </a:t>
            </a:r>
            <a:r>
              <a:rPr lang="zh-TW" sz="2800">
                <a:solidFill>
                  <a:srgbClr val="0000FF"/>
                </a:solidFill>
              </a:rPr>
              <a:t>◎專訓時間獨立安排，不影響正常課業學習</a:t>
            </a:r>
            <a:endParaRPr>
              <a:solidFill>
                <a:srgbClr val="0000FF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FF"/>
              </a:buClr>
              <a:buSzPts val="2800"/>
              <a:buChar char="•"/>
            </a:pPr>
            <a:r>
              <a:rPr lang="zh-TW" sz="2800">
                <a:solidFill>
                  <a:srgbClr val="0000FF"/>
                </a:solidFill>
              </a:rPr>
              <a:t>  ◎協助運動賽事規劃與執行，提升專業素養</a:t>
            </a:r>
            <a:endParaRPr>
              <a:solidFill>
                <a:srgbClr val="0000FF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B0F0"/>
              </a:buClr>
              <a:buSzPts val="2800"/>
              <a:buChar char="•"/>
            </a:pPr>
            <a:r>
              <a:rPr lang="zh-TW" sz="2800">
                <a:solidFill>
                  <a:srgbClr val="00B0F0"/>
                </a:solidFill>
              </a:rPr>
              <a:t>  </a:t>
            </a:r>
            <a:r>
              <a:rPr lang="zh-TW" sz="2800">
                <a:solidFill>
                  <a:srgbClr val="0000FF"/>
                </a:solidFill>
              </a:rPr>
              <a:t>◎多元學習—族語課程、資訊課程、生命教育……</a:t>
            </a:r>
            <a:endParaRPr sz="2800">
              <a:solidFill>
                <a:srgbClr val="0000FF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FF"/>
              </a:buClr>
              <a:buSzPts val="2800"/>
              <a:buChar char="•"/>
            </a:pPr>
            <a:r>
              <a:rPr lang="zh-TW" sz="2800">
                <a:solidFill>
                  <a:srgbClr val="0000FF"/>
                </a:solidFill>
              </a:rPr>
              <a:t>  ◎安排夜間輔導，補強學科知識</a:t>
            </a:r>
            <a:endParaRPr>
              <a:solidFill>
                <a:srgbClr val="0000FF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FF"/>
              </a:buClr>
              <a:buSzPts val="2800"/>
              <a:buChar char="•"/>
            </a:pPr>
            <a:r>
              <a:rPr lang="zh-TW" sz="2800">
                <a:solidFill>
                  <a:srgbClr val="0000FF"/>
                </a:solidFill>
              </a:rPr>
              <a:t>  ◎自選綜合科學程</a:t>
            </a:r>
            <a:endParaRPr sz="2800">
              <a:solidFill>
                <a:srgbClr val="0000FF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FF"/>
              </a:buClr>
              <a:buSzPts val="2800"/>
              <a:buChar char="•"/>
            </a:pPr>
            <a:r>
              <a:rPr lang="zh-TW" sz="2800">
                <a:solidFill>
                  <a:srgbClr val="0000FF"/>
                </a:solidFill>
              </a:rPr>
              <a:t>(資訊應用、幼兒保育、廣告設計、應用外語、服裝設計、多媒體設計)，培育另項專長增加升學進路。</a:t>
            </a:r>
            <a:endParaRPr sz="2800">
              <a:solidFill>
                <a:srgbClr val="0000FF"/>
              </a:solidFill>
            </a:endParaRPr>
          </a:p>
        </p:txBody>
      </p:sp>
      <p:pic>
        <p:nvPicPr>
          <p:cNvPr descr="C:\Users\Administrator\Desktop\未命名.jpg" id="418" name="Google Shape;418;p47"/>
          <p:cNvPicPr preferRelativeResize="0"/>
          <p:nvPr/>
        </p:nvPicPr>
        <p:blipFill rotWithShape="1">
          <a:blip r:embed="rId3">
            <a:alphaModFix/>
          </a:blip>
          <a:srcRect b="0" l="0" r="6423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4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TW"/>
              <a:t>                     </a:t>
            </a:r>
            <a:r>
              <a:rPr b="1" lang="zh-TW" sz="4400"/>
              <a:t>入學方式</a:t>
            </a:r>
            <a:endParaRPr b="1" sz="4400"/>
          </a:p>
        </p:txBody>
      </p:sp>
      <p:sp>
        <p:nvSpPr>
          <p:cNvPr id="424" name="Google Shape;424;p48"/>
          <p:cNvSpPr txBox="1"/>
          <p:nvPr>
            <p:ph idx="1" type="body"/>
          </p:nvPr>
        </p:nvSpPr>
        <p:spPr>
          <a:xfrm>
            <a:off x="371475" y="1709750"/>
            <a:ext cx="8520900" cy="437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800"/>
              <a:buChar char="•"/>
            </a:pPr>
            <a:r>
              <a:rPr lang="zh-TW" sz="2900">
                <a:solidFill>
                  <a:srgbClr val="0000FF"/>
                </a:solidFill>
                <a:highlight>
                  <a:srgbClr val="EFEFEF"/>
                </a:highlight>
              </a:rPr>
              <a:t>運動績優入學獎勵辦法</a:t>
            </a:r>
            <a:r>
              <a:rPr lang="zh-TW" sz="3700">
                <a:solidFill>
                  <a:srgbClr val="0000FF"/>
                </a:solidFill>
                <a:highlight>
                  <a:srgbClr val="EFEFEF"/>
                </a:highlight>
              </a:rPr>
              <a:t>(學雜費全免)</a:t>
            </a:r>
            <a:r>
              <a:rPr lang="zh-TW" sz="2900">
                <a:solidFill>
                  <a:srgbClr val="0000FF"/>
                </a:solidFill>
                <a:highlight>
                  <a:srgbClr val="EFEFEF"/>
                </a:highlight>
              </a:rPr>
              <a:t>及獎學金</a:t>
            </a:r>
            <a:endParaRPr sz="3300">
              <a:solidFill>
                <a:srgbClr val="0000FF"/>
              </a:solidFill>
              <a:highlight>
                <a:srgbClr val="EFEFEF"/>
              </a:highlight>
            </a:endParaRPr>
          </a:p>
          <a:p>
            <a:pPr indent="-349250" lvl="0" marL="342900" rtl="0" algn="l">
              <a:spcBef>
                <a:spcPts val="560"/>
              </a:spcBef>
              <a:spcAft>
                <a:spcPts val="0"/>
              </a:spcAft>
              <a:buClr>
                <a:srgbClr val="00B0F0"/>
              </a:buClr>
              <a:buSzPts val="2900"/>
              <a:buChar char="•"/>
            </a:pPr>
            <a:r>
              <a:rPr lang="zh-TW" sz="2900">
                <a:solidFill>
                  <a:srgbClr val="00B0F0"/>
                </a:solidFill>
                <a:highlight>
                  <a:srgbClr val="EFEFEF"/>
                </a:highlight>
              </a:rPr>
              <a:t>  </a:t>
            </a:r>
            <a:r>
              <a:rPr lang="zh-TW" sz="2900">
                <a:solidFill>
                  <a:srgbClr val="0000FF"/>
                </a:solidFill>
                <a:highlight>
                  <a:srgbClr val="EFEFEF"/>
                </a:highlight>
              </a:rPr>
              <a:t>◎依國中競賽成績給予入學獎勵</a:t>
            </a:r>
            <a:endParaRPr sz="3300">
              <a:solidFill>
                <a:srgbClr val="0000FF"/>
              </a:solidFill>
              <a:highlight>
                <a:srgbClr val="EFEFEF"/>
              </a:highlight>
            </a:endParaRPr>
          </a:p>
          <a:p>
            <a:pPr indent="-349250" lvl="0" marL="342900" rtl="0" algn="l">
              <a:spcBef>
                <a:spcPts val="560"/>
              </a:spcBef>
              <a:spcAft>
                <a:spcPts val="0"/>
              </a:spcAft>
              <a:buClr>
                <a:srgbClr val="00B0F0"/>
              </a:buClr>
              <a:buSzPts val="2900"/>
              <a:buChar char="•"/>
            </a:pPr>
            <a:r>
              <a:rPr lang="zh-TW" sz="2900">
                <a:solidFill>
                  <a:srgbClr val="00B0F0"/>
                </a:solidFill>
                <a:highlight>
                  <a:srgbClr val="EFEFEF"/>
                </a:highlight>
              </a:rPr>
              <a:t>  </a:t>
            </a:r>
            <a:r>
              <a:rPr lang="zh-TW" sz="2900">
                <a:solidFill>
                  <a:srgbClr val="0000FF"/>
                </a:solidFill>
                <a:highlight>
                  <a:srgbClr val="EFEFEF"/>
                </a:highlight>
              </a:rPr>
              <a:t>◎入學後之競賽成績可申請家長會獎學金</a:t>
            </a:r>
            <a:r>
              <a:rPr lang="zh-TW" sz="2900">
                <a:solidFill>
                  <a:srgbClr val="00B0F0"/>
                </a:solidFill>
                <a:highlight>
                  <a:srgbClr val="EFEFEF"/>
                </a:highlight>
              </a:rPr>
              <a:t>。  </a:t>
            </a:r>
            <a:endParaRPr sz="2900">
              <a:solidFill>
                <a:srgbClr val="00B0F0"/>
              </a:solidFill>
              <a:highlight>
                <a:srgbClr val="EFEFEF"/>
              </a:highlight>
            </a:endParaRPr>
          </a:p>
          <a:p>
            <a:pPr indent="-349250" lvl="0" marL="342900" rtl="0" algn="l">
              <a:spcBef>
                <a:spcPts val="560"/>
              </a:spcBef>
              <a:spcAft>
                <a:spcPts val="0"/>
              </a:spcAft>
              <a:buClr>
                <a:srgbClr val="00B0F0"/>
              </a:buClr>
              <a:buSzPts val="2900"/>
              <a:buChar char="•"/>
            </a:pPr>
            <a:r>
              <a:rPr lang="zh-TW" sz="2900">
                <a:solidFill>
                  <a:srgbClr val="00B0F0"/>
                </a:solidFill>
                <a:highlight>
                  <a:srgbClr val="EFEFEF"/>
                </a:highlight>
              </a:rPr>
              <a:t>  </a:t>
            </a:r>
            <a:r>
              <a:rPr lang="zh-TW" sz="2900">
                <a:solidFill>
                  <a:srgbClr val="0000FF"/>
                </a:solidFill>
                <a:highlight>
                  <a:srgbClr val="EFEFEF"/>
                </a:highlight>
              </a:rPr>
              <a:t>◎協助申請各項運動績優獎金</a:t>
            </a:r>
            <a:endParaRPr sz="3300">
              <a:solidFill>
                <a:srgbClr val="0000FF"/>
              </a:solidFill>
              <a:highlight>
                <a:srgbClr val="EFEFEF"/>
              </a:highlight>
            </a:endParaRPr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descr="11707706_10203606981014492_428074184222264464_o" id="425" name="Google Shape;425;p48"/>
          <p:cNvPicPr preferRelativeResize="0"/>
          <p:nvPr/>
        </p:nvPicPr>
        <p:blipFill rotWithShape="1">
          <a:blip r:embed="rId3">
            <a:alphaModFix/>
          </a:blip>
          <a:srcRect b="7990" l="0" r="0" t="3708"/>
          <a:stretch/>
        </p:blipFill>
        <p:spPr>
          <a:xfrm>
            <a:off x="5358850" y="4229100"/>
            <a:ext cx="3233599" cy="214147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descr="C:\Users\Administrator\Desktop\未命名.jpg" id="426" name="Google Shape;426;p48"/>
          <p:cNvPicPr preferRelativeResize="0"/>
          <p:nvPr/>
        </p:nvPicPr>
        <p:blipFill rotWithShape="1">
          <a:blip r:embed="rId4">
            <a:alphaModFix/>
          </a:blip>
          <a:srcRect b="0" l="0" r="6423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4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TW"/>
              <a:t>獎學金申請</a:t>
            </a:r>
            <a:endParaRPr/>
          </a:p>
        </p:txBody>
      </p:sp>
      <p:sp>
        <p:nvSpPr>
          <p:cNvPr id="432" name="Google Shape;432;p49"/>
          <p:cNvSpPr txBox="1"/>
          <p:nvPr>
            <p:ph idx="1" type="body"/>
          </p:nvPr>
        </p:nvSpPr>
        <p:spPr>
          <a:xfrm>
            <a:off x="457200" y="1600200"/>
            <a:ext cx="8229600" cy="54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descr="C:\Users\Administrator\Desktop\未命名.jpg" id="433" name="Google Shape;433;p49"/>
          <p:cNvPicPr preferRelativeResize="0"/>
          <p:nvPr/>
        </p:nvPicPr>
        <p:blipFill rotWithShape="1">
          <a:blip r:embed="rId3">
            <a:alphaModFix/>
          </a:blip>
          <a:srcRect b="0" l="0" r="6423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9563" y="1461825"/>
            <a:ext cx="8584874" cy="4957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5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TW"/>
              <a:t>獎學金申請</a:t>
            </a:r>
            <a:endParaRPr/>
          </a:p>
        </p:txBody>
      </p:sp>
      <p:sp>
        <p:nvSpPr>
          <p:cNvPr id="440" name="Google Shape;440;p5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descr="C:\Users\Administrator\Desktop\未命名.jpg" id="441" name="Google Shape;441;p50"/>
          <p:cNvPicPr preferRelativeResize="0"/>
          <p:nvPr/>
        </p:nvPicPr>
        <p:blipFill rotWithShape="1">
          <a:blip r:embed="rId3">
            <a:alphaModFix/>
          </a:blip>
          <a:srcRect b="0" l="0" r="6428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7175" y="1600200"/>
            <a:ext cx="8758251" cy="502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5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zh-TW"/>
              <a:t>獎學金申請</a:t>
            </a:r>
            <a:endParaRPr/>
          </a:p>
        </p:txBody>
      </p:sp>
      <p:sp>
        <p:nvSpPr>
          <p:cNvPr id="448" name="Google Shape;448;p5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descr="C:\Users\Administrator\Desktop\未命名.jpg" id="449" name="Google Shape;449;p51"/>
          <p:cNvPicPr preferRelativeResize="0"/>
          <p:nvPr/>
        </p:nvPicPr>
        <p:blipFill rotWithShape="1">
          <a:blip r:embed="rId3">
            <a:alphaModFix/>
          </a:blip>
          <a:srcRect b="0" l="0" r="6428" t="0"/>
          <a:stretch/>
        </p:blipFill>
        <p:spPr>
          <a:xfrm>
            <a:off x="6372200" y="181403"/>
            <a:ext cx="2520280" cy="128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" y="1470450"/>
            <a:ext cx="8931451" cy="485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52"/>
          <p:cNvGrpSpPr/>
          <p:nvPr/>
        </p:nvGrpSpPr>
        <p:grpSpPr>
          <a:xfrm>
            <a:off x="329566" y="-14702"/>
            <a:ext cx="2397600" cy="940532"/>
            <a:chOff x="329558" y="-14686"/>
            <a:chExt cx="2397600" cy="1201804"/>
          </a:xfrm>
        </p:grpSpPr>
        <p:sp>
          <p:nvSpPr>
            <p:cNvPr id="456" name="Google Shape;456;p52"/>
            <p:cNvSpPr/>
            <p:nvPr/>
          </p:nvSpPr>
          <p:spPr>
            <a:xfrm rot="10800000">
              <a:off x="329558" y="18"/>
              <a:ext cx="2397600" cy="11871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52"/>
            <p:cNvSpPr/>
            <p:nvPr/>
          </p:nvSpPr>
          <p:spPr>
            <a:xfrm rot="10800000">
              <a:off x="465974" y="-14686"/>
              <a:ext cx="2116800" cy="1090800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8" name="Google Shape;458;p52"/>
          <p:cNvSpPr txBox="1"/>
          <p:nvPr>
            <p:ph type="title"/>
          </p:nvPr>
        </p:nvSpPr>
        <p:spPr>
          <a:xfrm>
            <a:off x="193062" y="145745"/>
            <a:ext cx="26706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升學表現</a:t>
            </a:r>
            <a:endParaRPr/>
          </a:p>
        </p:txBody>
      </p:sp>
      <p:sp>
        <p:nvSpPr>
          <p:cNvPr id="459" name="Google Shape;459;p52"/>
          <p:cNvSpPr/>
          <p:nvPr/>
        </p:nvSpPr>
        <p:spPr>
          <a:xfrm>
            <a:off x="6614160" y="-14749"/>
            <a:ext cx="2308500" cy="6872700"/>
          </a:xfrm>
          <a:prstGeom prst="rect">
            <a:avLst/>
          </a:prstGeom>
          <a:solidFill>
            <a:srgbClr val="E5B8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52"/>
          <p:cNvSpPr txBox="1"/>
          <p:nvPr/>
        </p:nvSpPr>
        <p:spPr>
          <a:xfrm>
            <a:off x="504301" y="1249675"/>
            <a:ext cx="8135400" cy="60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b="1"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田 徑 隊</a:t>
            </a:r>
            <a:endParaRPr b="1"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國立清華大學 體育學系 岳劉浩全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國立台灣體育運動大學 陸上運動競技學系 魏泰陞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國立體育大學 體育 陸上運動競技學系 盧浩華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國立體育大學 體育 陸上運動競技學系 張峰瑜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國立高雄師範大學 運動競技與產業原住民專班  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陳伊皜 林冠宇 潘崑瑋 蘇庭雨 林庭瑄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黃董念恩   黃董念芯    曾祈恩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文化大學 體育系 張博淵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1" name="Google Shape;461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2550" y="2021825"/>
            <a:ext cx="2171700" cy="346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6" name="Google Shape;466;p53"/>
          <p:cNvGrpSpPr/>
          <p:nvPr/>
        </p:nvGrpSpPr>
        <p:grpSpPr>
          <a:xfrm>
            <a:off x="329566" y="-14702"/>
            <a:ext cx="2397600" cy="940532"/>
            <a:chOff x="329558" y="-14686"/>
            <a:chExt cx="2397600" cy="1201804"/>
          </a:xfrm>
        </p:grpSpPr>
        <p:sp>
          <p:nvSpPr>
            <p:cNvPr id="467" name="Google Shape;467;p53"/>
            <p:cNvSpPr/>
            <p:nvPr/>
          </p:nvSpPr>
          <p:spPr>
            <a:xfrm rot="10800000">
              <a:off x="329558" y="18"/>
              <a:ext cx="2397600" cy="11871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8" name="Google Shape;468;p53"/>
            <p:cNvSpPr/>
            <p:nvPr/>
          </p:nvSpPr>
          <p:spPr>
            <a:xfrm rot="10800000">
              <a:off x="465974" y="-14686"/>
              <a:ext cx="2116800" cy="1090800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9" name="Google Shape;469;p53"/>
          <p:cNvSpPr txBox="1"/>
          <p:nvPr>
            <p:ph type="title"/>
          </p:nvPr>
        </p:nvSpPr>
        <p:spPr>
          <a:xfrm>
            <a:off x="193062" y="145745"/>
            <a:ext cx="26706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升學表現</a:t>
            </a:r>
            <a:endParaRPr/>
          </a:p>
        </p:txBody>
      </p:sp>
      <p:sp>
        <p:nvSpPr>
          <p:cNvPr id="470" name="Google Shape;470;p53"/>
          <p:cNvSpPr/>
          <p:nvPr/>
        </p:nvSpPr>
        <p:spPr>
          <a:xfrm>
            <a:off x="6874526" y="-14750"/>
            <a:ext cx="2048100" cy="6872700"/>
          </a:xfrm>
          <a:prstGeom prst="rect">
            <a:avLst/>
          </a:prstGeom>
          <a:solidFill>
            <a:srgbClr val="E5B8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53"/>
          <p:cNvSpPr txBox="1"/>
          <p:nvPr/>
        </p:nvSpPr>
        <p:spPr>
          <a:xfrm>
            <a:off x="504301" y="1116325"/>
            <a:ext cx="8135400" cy="60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b="1"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田 徑 隊</a:t>
            </a:r>
            <a:endParaRPr b="1"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國立台灣師範大學 運動競技學系  邱宇婕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國立體育大學 體育推廣原住民專班  林一心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國立體育大學 體育推廣原住民專班  周尹瑄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臺北市立大學 陸上運動學系   曾祈恩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國立屏東大學 幼兒教育學系  邱嘉琳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義守大學 護理系   黃董念芯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義守大學 護理系   邱嘉琳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慈濟大學 日文系  徐瑜蓮</a:t>
            </a:r>
            <a:endParaRPr sz="2000">
              <a:solidFill>
                <a:srgbClr val="63242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72" name="Google Shape;472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1125" y="4513373"/>
            <a:ext cx="3360150" cy="214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7"/>
          <p:cNvSpPr/>
          <p:nvPr/>
        </p:nvSpPr>
        <p:spPr>
          <a:xfrm>
            <a:off x="9048715" y="208177"/>
            <a:ext cx="117307" cy="5410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scontent-tpe1-1.xx.fbcdn.net/v/t1.15752-9/90716249_2878629455559626_7354454156582584320_n.png?_nc_cat=103&amp;_nc_sid=b96e70&amp;_nc_ohc=cDF_n7z-Qy0AX-D4hE3&amp;_nc_ht=scontent-tpe1-1.xx&amp;oh=e26a214acb4df03f7c6de3b747e401b2&amp;oe=5EA1EB32" id="234" name="Google Shape;23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128575"/>
            <a:ext cx="5043500" cy="6998026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7"/>
          <p:cNvSpPr txBox="1"/>
          <p:nvPr/>
        </p:nvSpPr>
        <p:spPr>
          <a:xfrm>
            <a:off x="5125756" y="225361"/>
            <a:ext cx="3384300" cy="64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籃球隊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卡巴迪隊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田徑隊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排球隊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3600">
                <a:solidFill>
                  <a:schemeClr val="dk1"/>
                </a:solidFill>
              </a:rPr>
              <a:t>足球隊</a:t>
            </a:r>
            <a:endParaRPr b="1" sz="36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棒壘球隊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跆拳道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高爾夫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27"/>
          <p:cNvSpPr txBox="1"/>
          <p:nvPr/>
        </p:nvSpPr>
        <p:spPr>
          <a:xfrm>
            <a:off x="2752725" y="5943600"/>
            <a:ext cx="111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>
                <a:solidFill>
                  <a:srgbClr val="EFEFE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Football</a:t>
            </a:r>
            <a:endParaRPr>
              <a:solidFill>
                <a:srgbClr val="EFEFE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mc:AlternateContent>
    <mc:Choice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" name="Google Shape;477;p54"/>
          <p:cNvGrpSpPr/>
          <p:nvPr/>
        </p:nvGrpSpPr>
        <p:grpSpPr>
          <a:xfrm>
            <a:off x="329566" y="-14702"/>
            <a:ext cx="2397600" cy="940532"/>
            <a:chOff x="329558" y="-14686"/>
            <a:chExt cx="2397600" cy="1201804"/>
          </a:xfrm>
        </p:grpSpPr>
        <p:sp>
          <p:nvSpPr>
            <p:cNvPr id="478" name="Google Shape;478;p54"/>
            <p:cNvSpPr/>
            <p:nvPr/>
          </p:nvSpPr>
          <p:spPr>
            <a:xfrm rot="10800000">
              <a:off x="329558" y="18"/>
              <a:ext cx="2397600" cy="11871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479;p54"/>
            <p:cNvSpPr/>
            <p:nvPr/>
          </p:nvSpPr>
          <p:spPr>
            <a:xfrm rot="10800000">
              <a:off x="465974" y="-14686"/>
              <a:ext cx="2116800" cy="1090800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0" name="Google Shape;480;p54"/>
          <p:cNvSpPr txBox="1"/>
          <p:nvPr>
            <p:ph type="title"/>
          </p:nvPr>
        </p:nvSpPr>
        <p:spPr>
          <a:xfrm>
            <a:off x="193062" y="145745"/>
            <a:ext cx="26706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升學表現</a:t>
            </a:r>
            <a:endParaRPr/>
          </a:p>
        </p:txBody>
      </p:sp>
      <p:sp>
        <p:nvSpPr>
          <p:cNvPr id="481" name="Google Shape;481;p54"/>
          <p:cNvSpPr/>
          <p:nvPr/>
        </p:nvSpPr>
        <p:spPr>
          <a:xfrm>
            <a:off x="6874526" y="-14750"/>
            <a:ext cx="2048100" cy="6872700"/>
          </a:xfrm>
          <a:prstGeom prst="rect">
            <a:avLst/>
          </a:prstGeom>
          <a:solidFill>
            <a:srgbClr val="E5B8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54"/>
          <p:cNvSpPr txBox="1"/>
          <p:nvPr/>
        </p:nvSpPr>
        <p:spPr>
          <a:xfrm>
            <a:off x="329576" y="1173475"/>
            <a:ext cx="8135400" cy="60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b="1"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籃 球 </a:t>
            </a:r>
            <a:r>
              <a:rPr b="1" lang="zh-TW" sz="22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隊</a:t>
            </a:r>
            <a:endParaRPr b="1" sz="22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b="1" sz="22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高雄師範大學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運動競技與產業原住民專班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鄭李惟駿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屏東大學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體育學系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宋俊榮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屏東大學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體育學系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張宇恩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屏東大學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文化產業原住民專班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謝皓宇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彰化師範大學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運動學系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翁林代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暨南大學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社會工作學系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鄭李惟駿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國立屏東大學 體育學系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鄭李惟駿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東華大學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法律系原住民專班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曾澤恩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zh-TW" sz="2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國立屏東大學 文化產業原住民專班  張力允</a:t>
            </a:r>
            <a:endParaRPr sz="2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00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3" name="Google Shape;483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42100" y="3070225"/>
            <a:ext cx="2397599" cy="3597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8" name="Google Shape;488;p55"/>
          <p:cNvGrpSpPr/>
          <p:nvPr/>
        </p:nvGrpSpPr>
        <p:grpSpPr>
          <a:xfrm>
            <a:off x="329674" y="-14750"/>
            <a:ext cx="2397492" cy="940580"/>
            <a:chOff x="329666" y="-14748"/>
            <a:chExt cx="2397492" cy="1201866"/>
          </a:xfrm>
        </p:grpSpPr>
        <p:sp>
          <p:nvSpPr>
            <p:cNvPr id="489" name="Google Shape;489;p55"/>
            <p:cNvSpPr/>
            <p:nvPr/>
          </p:nvSpPr>
          <p:spPr>
            <a:xfrm rot="10800000">
              <a:off x="329666" y="0"/>
              <a:ext cx="2397492" cy="1187118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55"/>
            <p:cNvSpPr/>
            <p:nvPr/>
          </p:nvSpPr>
          <p:spPr>
            <a:xfrm rot="10800000">
              <a:off x="466019" y="-14748"/>
              <a:ext cx="2116755" cy="1090862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1" name="Google Shape;491;p55"/>
          <p:cNvSpPr txBox="1"/>
          <p:nvPr>
            <p:ph type="title"/>
          </p:nvPr>
        </p:nvSpPr>
        <p:spPr>
          <a:xfrm>
            <a:off x="56587" y="-5"/>
            <a:ext cx="26706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升學表現</a:t>
            </a:r>
            <a:endParaRPr/>
          </a:p>
        </p:txBody>
      </p:sp>
      <p:sp>
        <p:nvSpPr>
          <p:cNvPr id="492" name="Google Shape;492;p55"/>
          <p:cNvSpPr/>
          <p:nvPr/>
        </p:nvSpPr>
        <p:spPr>
          <a:xfrm>
            <a:off x="6614160" y="-14749"/>
            <a:ext cx="2308613" cy="6872749"/>
          </a:xfrm>
          <a:prstGeom prst="rect">
            <a:avLst/>
          </a:prstGeom>
          <a:solidFill>
            <a:srgbClr val="E5B8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55"/>
          <p:cNvSpPr txBox="1"/>
          <p:nvPr/>
        </p:nvSpPr>
        <p:spPr>
          <a:xfrm>
            <a:off x="404300" y="925825"/>
            <a:ext cx="8053800" cy="62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2200">
                <a:solidFill>
                  <a:srgbClr val="262626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卡巴迪隊</a:t>
            </a:r>
            <a:endParaRPr b="1" sz="2200">
              <a:solidFill>
                <a:srgbClr val="262626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台北市立大學</a:t>
            </a: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體育系 :</a:t>
            </a:r>
            <a:endParaRPr sz="19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吳韋正、</a:t>
            </a: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黃偲勤、秦佩囷</a:t>
            </a:r>
            <a:r>
              <a:rPr lang="zh-TW" sz="19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、</a:t>
            </a: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 辜九元、</a:t>
            </a: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李慧萍、彭獻亞</a:t>
            </a: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、</a:t>
            </a:r>
            <a:endParaRPr sz="19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葉峻銘、李冬</a:t>
            </a:r>
            <a:endParaRPr sz="19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國立台東大學體育系:  陳玉欣 蕭涵茹 </a:t>
            </a:r>
            <a:r>
              <a:rPr lang="zh-TW" sz="19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彭獻亞   李慧萍  馮佳鋒</a:t>
            </a:r>
            <a:endParaRPr sz="19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國立台北護理健康管理大學   </a:t>
            </a:r>
            <a:r>
              <a:rPr lang="zh-TW" sz="19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徐昕慈</a:t>
            </a:r>
            <a:endParaRPr sz="19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國立中山大學音樂系   </a:t>
            </a:r>
            <a:r>
              <a:rPr lang="zh-TW" sz="19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張嘉洳</a:t>
            </a:r>
            <a:endParaRPr sz="19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國立台東大學音樂系  </a:t>
            </a:r>
            <a:r>
              <a:rPr lang="zh-TW" sz="19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簡楊笻</a:t>
            </a:r>
            <a:endParaRPr sz="19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台南應用科技大學幼教系 </a:t>
            </a:r>
            <a:r>
              <a:rPr lang="zh-TW" sz="19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楊佳欣</a:t>
            </a:r>
            <a:endParaRPr sz="19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文化大學 體育系   </a:t>
            </a:r>
            <a:r>
              <a:rPr lang="zh-TW" sz="19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李仁傑</a:t>
            </a:r>
            <a:endParaRPr sz="190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rPr lang="zh-TW" sz="1900">
                <a:latin typeface="Microsoft JhengHei"/>
                <a:ea typeface="Microsoft JhengHei"/>
                <a:cs typeface="Microsoft JhengHei"/>
                <a:sym typeface="Microsoft JhengHei"/>
              </a:rPr>
              <a:t>長榮大學 無人機應用學系  </a:t>
            </a:r>
            <a:r>
              <a:rPr lang="zh-TW" sz="19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劉泰佑</a:t>
            </a:r>
            <a:endParaRPr sz="190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8" name="Google Shape;498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717105"/>
            <a:ext cx="9144000" cy="5145087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  <a:effectLst>
            <a:outerShdw rotWithShape="0" algn="ctr" dir="2700000" dist="35921">
              <a:schemeClr val="lt2"/>
            </a:outerShdw>
          </a:effectLst>
        </p:spPr>
      </p:pic>
      <p:sp>
        <p:nvSpPr>
          <p:cNvPr id="499" name="Google Shape;499;p56"/>
          <p:cNvSpPr/>
          <p:nvPr/>
        </p:nvSpPr>
        <p:spPr>
          <a:xfrm>
            <a:off x="9048715" y="208177"/>
            <a:ext cx="117307" cy="5410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56"/>
          <p:cNvSpPr txBox="1"/>
          <p:nvPr/>
        </p:nvSpPr>
        <p:spPr>
          <a:xfrm>
            <a:off x="3309550" y="5470950"/>
            <a:ext cx="5471400" cy="7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4100">
                <a:solidFill>
                  <a:schemeClr val="dk1"/>
                </a:solidFill>
              </a:rPr>
              <a:t>歡迎加入海星體育團隊</a:t>
            </a:r>
            <a:endParaRPr b="1" sz="4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1" name="Google Shape;501;p56"/>
          <p:cNvPicPr preferRelativeResize="0"/>
          <p:nvPr/>
        </p:nvPicPr>
        <p:blipFill rotWithShape="1">
          <a:blip r:embed="rId4">
            <a:alphaModFix/>
          </a:blip>
          <a:srcRect b="43503" l="0" r="1212" t="0"/>
          <a:stretch/>
        </p:blipFill>
        <p:spPr>
          <a:xfrm>
            <a:off x="3635896" y="114934"/>
            <a:ext cx="5471472" cy="1499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Google Shape;502;p5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29213" y="2276872"/>
            <a:ext cx="1114425" cy="1438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Kabaddi World Cup 2019 | Kabaddi Live Score, Academies, News ..." id="503" name="Google Shape;503;p5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90281" y="2492896"/>
            <a:ext cx="2592288" cy="2592288"/>
          </a:xfrm>
          <a:prstGeom prst="rect">
            <a:avLst/>
          </a:prstGeom>
          <a:solidFill>
            <a:schemeClr val="dk1">
              <a:alpha val="0"/>
            </a:schemeClr>
          </a:solidFill>
          <a:ln>
            <a:noFill/>
          </a:ln>
        </p:spPr>
      </p:pic>
    </p:spTree>
  </p:cSld>
  <p:clrMapOvr>
    <a:masterClrMapping/>
  </p:clrMapOvr>
  <mc:AlternateContent>
    <mc:Choice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8"/>
          <p:cNvSpPr/>
          <p:nvPr/>
        </p:nvSpPr>
        <p:spPr>
          <a:xfrm>
            <a:off x="9048715" y="208177"/>
            <a:ext cx="117307" cy="5410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28"/>
          <p:cNvSpPr txBox="1"/>
          <p:nvPr/>
        </p:nvSpPr>
        <p:spPr>
          <a:xfrm>
            <a:off x="5580112" y="737164"/>
            <a:ext cx="3036600" cy="47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rgbClr val="0B5394"/>
                </a:solidFill>
                <a:latin typeface="Arial"/>
                <a:ea typeface="Arial"/>
                <a:cs typeface="Arial"/>
                <a:sym typeface="Arial"/>
              </a:rPr>
              <a:t>籃球隊</a:t>
            </a:r>
            <a:endParaRPr b="1" i="0" sz="3600" u="none" cap="none" strike="noStrike">
              <a:solidFill>
                <a:srgbClr val="0B539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歷屆成績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乙級聯賽四強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109年進軍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甲組聯賽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https://scontent-tpe1-1.xx.fbcdn.net/v/t1.15752-9/90271299_1320893398103165_4908701367930978304_n.png?_nc_cat=102&amp;_nc_sid=b96e70&amp;_nc_ohc=lcVGQE6JTWAAX-2rZZB&amp;_nc_ht=scontent-tpe1-1.xx&amp;oh=d283b43002a991170ffad2cd26ee2b67&amp;oe=5EA3DF8B" id="244" name="Google Shape;24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900" y="-144125"/>
            <a:ext cx="5285774" cy="7210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9"/>
          <p:cNvSpPr/>
          <p:nvPr/>
        </p:nvSpPr>
        <p:spPr>
          <a:xfrm>
            <a:off x="9048715" y="208177"/>
            <a:ext cx="117307" cy="5410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29"/>
          <p:cNvSpPr txBox="1"/>
          <p:nvPr/>
        </p:nvSpPr>
        <p:spPr>
          <a:xfrm>
            <a:off x="5580098" y="737175"/>
            <a:ext cx="3468600" cy="47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rgbClr val="0B5394"/>
                </a:solidFill>
                <a:latin typeface="Arial"/>
                <a:ea typeface="Arial"/>
                <a:cs typeface="Arial"/>
                <a:sym typeface="Arial"/>
              </a:rPr>
              <a:t>卡巴迪隊</a:t>
            </a:r>
            <a:endParaRPr b="1" i="0" sz="3600" u="none" cap="none" strike="noStrike">
              <a:solidFill>
                <a:srgbClr val="0B539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歷屆成績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亞</a:t>
            </a:r>
            <a:r>
              <a:rPr b="1" lang="zh-TW" sz="3600">
                <a:solidFill>
                  <a:schemeClr val="dk1"/>
                </a:solidFill>
              </a:rPr>
              <a:t>洲</a:t>
            </a: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運</a:t>
            </a:r>
            <a:r>
              <a:rPr b="1" lang="zh-TW" sz="3600">
                <a:solidFill>
                  <a:schemeClr val="dk1"/>
                </a:solidFill>
              </a:rPr>
              <a:t>動</a:t>
            </a: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會</a:t>
            </a:r>
            <a:r>
              <a:rPr b="1" lang="zh-TW" sz="3600">
                <a:solidFill>
                  <a:schemeClr val="dk1"/>
                </a:solidFill>
              </a:rPr>
              <a:t> </a:t>
            </a: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銅牌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全</a:t>
            </a:r>
            <a:r>
              <a:rPr b="1" lang="zh-TW" sz="3600">
                <a:solidFill>
                  <a:schemeClr val="dk1"/>
                </a:solidFill>
              </a:rPr>
              <a:t>國</a:t>
            </a: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運</a:t>
            </a:r>
            <a:r>
              <a:rPr b="1" lang="zh-TW" sz="3600">
                <a:solidFill>
                  <a:schemeClr val="dk1"/>
                </a:solidFill>
              </a:rPr>
              <a:t>動</a:t>
            </a: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會</a:t>
            </a:r>
            <a:r>
              <a:rPr b="1" lang="zh-TW" sz="3600">
                <a:solidFill>
                  <a:schemeClr val="dk1"/>
                </a:solidFill>
              </a:rPr>
              <a:t> </a:t>
            </a: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金牌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3600">
                <a:solidFill>
                  <a:schemeClr val="dk1"/>
                </a:solidFill>
              </a:rPr>
              <a:t>全國總統盃</a:t>
            </a:r>
            <a:endParaRPr b="1" sz="36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3600">
                <a:solidFill>
                  <a:schemeClr val="dk1"/>
                </a:solidFill>
              </a:rPr>
              <a:t>高男女組 冠軍</a:t>
            </a:r>
            <a:endParaRPr b="1" sz="3600">
              <a:solidFill>
                <a:schemeClr val="dk1"/>
              </a:solidFill>
            </a:endParaRPr>
          </a:p>
        </p:txBody>
      </p:sp>
      <p:pic>
        <p:nvPicPr>
          <p:cNvPr id="251" name="Google Shape;25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214950" cy="7029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0"/>
          <p:cNvSpPr/>
          <p:nvPr/>
        </p:nvSpPr>
        <p:spPr>
          <a:xfrm>
            <a:off x="9048715" y="208177"/>
            <a:ext cx="117307" cy="5410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30"/>
          <p:cNvSpPr txBox="1"/>
          <p:nvPr/>
        </p:nvSpPr>
        <p:spPr>
          <a:xfrm>
            <a:off x="5805500" y="1351175"/>
            <a:ext cx="3465300" cy="39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50" spcFirstLastPara="1" rIns="68550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rgbClr val="0B5394"/>
                </a:solidFill>
                <a:latin typeface="Arial"/>
                <a:ea typeface="Arial"/>
                <a:cs typeface="Arial"/>
                <a:sym typeface="Arial"/>
              </a:rPr>
              <a:t>排球隊 </a:t>
            </a:r>
            <a:endParaRPr b="1" i="0" sz="3600" u="none" cap="none" strike="noStrike">
              <a:solidFill>
                <a:srgbClr val="0B539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縣運金牌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乙級聯賽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zh-TW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北區複賽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solidFill>
                <a:schemeClr val="dk1"/>
              </a:solidFill>
            </a:endParaRPr>
          </a:p>
        </p:txBody>
      </p:sp>
      <p:pic>
        <p:nvPicPr>
          <p:cNvPr id="258" name="Google Shape;25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775" y="930200"/>
            <a:ext cx="5540126" cy="453525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0"/>
          <p:cNvSpPr/>
          <p:nvPr/>
        </p:nvSpPr>
        <p:spPr>
          <a:xfrm>
            <a:off x="4572000" y="1547850"/>
            <a:ext cx="570000" cy="309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1"/>
          <p:cNvSpPr txBox="1"/>
          <p:nvPr/>
        </p:nvSpPr>
        <p:spPr>
          <a:xfrm>
            <a:off x="5619750" y="1781175"/>
            <a:ext cx="34194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zh-TW" sz="3600">
                <a:solidFill>
                  <a:srgbClr val="0B5394"/>
                </a:solidFill>
              </a:rPr>
              <a:t>足球隊</a:t>
            </a:r>
            <a:endParaRPr b="1" sz="3600">
              <a:solidFill>
                <a:srgbClr val="0B5394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3600">
                <a:solidFill>
                  <a:schemeClr val="dk1"/>
                </a:solidFill>
              </a:rPr>
              <a:t>高中足球聯賽</a:t>
            </a:r>
            <a:endParaRPr b="1" sz="3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zh-TW" sz="3600">
                <a:solidFill>
                  <a:schemeClr val="dk1"/>
                </a:solidFill>
              </a:rPr>
              <a:t>高女組 第八名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6" name="Google Shape;26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8575" y="-100612"/>
            <a:ext cx="4991100" cy="7059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Google Shape;271;p32"/>
          <p:cNvGrpSpPr/>
          <p:nvPr/>
        </p:nvGrpSpPr>
        <p:grpSpPr>
          <a:xfrm>
            <a:off x="329677" y="-14749"/>
            <a:ext cx="2397492" cy="910053"/>
            <a:chOff x="329666" y="-14748"/>
            <a:chExt cx="2397492" cy="1201866"/>
          </a:xfrm>
        </p:grpSpPr>
        <p:sp>
          <p:nvSpPr>
            <p:cNvPr id="272" name="Google Shape;272;p32"/>
            <p:cNvSpPr/>
            <p:nvPr/>
          </p:nvSpPr>
          <p:spPr>
            <a:xfrm rot="10800000">
              <a:off x="329666" y="0"/>
              <a:ext cx="2397492" cy="1187118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32"/>
            <p:cNvSpPr/>
            <p:nvPr/>
          </p:nvSpPr>
          <p:spPr>
            <a:xfrm rot="10800000">
              <a:off x="466019" y="-14748"/>
              <a:ext cx="2116755" cy="1090862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4" name="Google Shape;274;p32"/>
          <p:cNvSpPr txBox="1"/>
          <p:nvPr>
            <p:ph type="title"/>
          </p:nvPr>
        </p:nvSpPr>
        <p:spPr>
          <a:xfrm>
            <a:off x="193050" y="118395"/>
            <a:ext cx="26706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競賽成果</a:t>
            </a:r>
            <a:endParaRPr/>
          </a:p>
        </p:txBody>
      </p:sp>
      <p:sp>
        <p:nvSpPr>
          <p:cNvPr id="275" name="Google Shape;275;p32"/>
          <p:cNvSpPr/>
          <p:nvPr/>
        </p:nvSpPr>
        <p:spPr>
          <a:xfrm>
            <a:off x="4962702" y="0"/>
            <a:ext cx="3960071" cy="6858000"/>
          </a:xfrm>
          <a:prstGeom prst="rect">
            <a:avLst/>
          </a:prstGeom>
          <a:solidFill>
            <a:srgbClr val="E5B8B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32"/>
          <p:cNvSpPr txBox="1"/>
          <p:nvPr/>
        </p:nvSpPr>
        <p:spPr>
          <a:xfrm>
            <a:off x="108625" y="987100"/>
            <a:ext cx="5530800" cy="57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zh-TW" sz="1900">
                <a:solidFill>
                  <a:srgbClr val="262626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1" lang="zh-TW" sz="1900">
                <a:solidFill>
                  <a:srgbClr val="262626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田徑隊</a:t>
            </a:r>
            <a:r>
              <a:rPr lang="zh-TW" sz="1900">
                <a:solidFill>
                  <a:srgbClr val="632423"/>
                </a:solidFill>
                <a:latin typeface="Calibri"/>
                <a:ea typeface="Calibri"/>
                <a:cs typeface="Calibri"/>
                <a:sym typeface="Calibri"/>
              </a:rPr>
              <a:t>，</a:t>
            </a:r>
            <a:r>
              <a:rPr b="1" lang="zh-TW" sz="19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全國中等學校運動會3金1銀1銅</a:t>
            </a:r>
            <a:endParaRPr b="1" sz="19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</a:t>
            </a: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魏泰陞、岳劉皓全拿下</a:t>
            </a:r>
            <a:r>
              <a:rPr b="1" lang="zh-TW" sz="190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全國運動會男子400公尺</a:t>
            </a:r>
            <a:endParaRPr b="1" sz="1900">
              <a:solidFill>
                <a:srgbClr val="C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zh-TW" sz="190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接力金牌</a:t>
            </a:r>
            <a:endParaRPr sz="1900">
              <a:solidFill>
                <a:srgbClr val="C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TW" sz="1900">
                <a:solidFill>
                  <a:srgbClr val="632423"/>
                </a:solidFill>
                <a:latin typeface="Calibri"/>
                <a:ea typeface="Calibri"/>
                <a:cs typeface="Calibri"/>
                <a:sym typeface="Calibri"/>
              </a:rPr>
              <a:t>  高亞伯2019年世界中學生田徑錦標賽拿下</a:t>
            </a:r>
            <a:r>
              <a:rPr b="1" lang="zh-TW" sz="1900">
                <a:solidFill>
                  <a:srgbClr val="632423"/>
                </a:solidFill>
                <a:latin typeface="Calibri"/>
                <a:ea typeface="Calibri"/>
                <a:cs typeface="Calibri"/>
                <a:sym typeface="Calibri"/>
              </a:rPr>
              <a:t>國家隊    </a:t>
            </a:r>
            <a:endParaRPr b="1" sz="190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zh-TW" sz="1900">
                <a:solidFill>
                  <a:srgbClr val="632423"/>
                </a:solidFill>
                <a:latin typeface="Calibri"/>
                <a:ea typeface="Calibri"/>
                <a:cs typeface="Calibri"/>
                <a:sym typeface="Calibri"/>
              </a:rPr>
              <a:t>  男子組冠軍</a:t>
            </a:r>
            <a:endParaRPr b="1" sz="190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zh-TW" sz="19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 b="1" sz="509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zh-TW" sz="19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zh-TW" sz="19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籃</a:t>
            </a:r>
            <a:r>
              <a:rPr b="1" lang="zh-TW" sz="1900">
                <a:solidFill>
                  <a:srgbClr val="262626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球隊</a:t>
            </a:r>
            <a:r>
              <a:rPr lang="zh-TW" sz="190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</a:t>
            </a:r>
            <a:r>
              <a:rPr b="1" lang="zh-TW" sz="190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HBL乙級聯賽4強</a:t>
            </a:r>
            <a:endParaRPr b="1" sz="1900">
              <a:solidFill>
                <a:srgbClr val="C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950">
              <a:solidFill>
                <a:srgbClr val="C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zh-TW" sz="1900">
                <a:solidFill>
                  <a:srgbClr val="262626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b="1" lang="zh-TW" sz="1900">
                <a:solidFill>
                  <a:srgbClr val="262626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卡巴迪隊</a:t>
            </a: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</a:t>
            </a: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秦佩囷、黃思勤</a:t>
            </a:r>
            <a:r>
              <a:rPr b="1" lang="zh-TW" sz="190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亞運會銅牌</a:t>
            </a: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</a:t>
            </a:r>
            <a:endParaRPr sz="1900">
              <a:solidFill>
                <a:srgbClr val="63242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</a:t>
            </a: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李慧萍拿下</a:t>
            </a:r>
            <a:r>
              <a:rPr b="1" lang="zh-TW" sz="190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全國運動會金牌</a:t>
            </a:r>
            <a:endParaRPr b="1" sz="1900">
              <a:solidFill>
                <a:srgbClr val="63242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高二李浚杰入選亞運國手培訓，</a:t>
            </a:r>
            <a:endParaRPr sz="1900">
              <a:solidFill>
                <a:srgbClr val="63242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</a:t>
            </a: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109</a:t>
            </a: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學年度</a:t>
            </a: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總統盃全國卡巴迪錦標賽， </a:t>
            </a:r>
            <a:endParaRPr sz="1900">
              <a:solidFill>
                <a:srgbClr val="63242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全國會長盃卡巴迪錦標賽</a:t>
            </a:r>
            <a:r>
              <a:rPr b="1" lang="zh-TW" sz="190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高中組男、 女組冠軍</a:t>
            </a:r>
            <a:endParaRPr b="1" sz="1900">
              <a:solidFill>
                <a:srgbClr val="C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C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zh-TW" sz="1900">
                <a:solidFill>
                  <a:srgbClr val="262626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b="1" lang="zh-TW" sz="1900">
                <a:solidFill>
                  <a:srgbClr val="262626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跆拳道</a:t>
            </a:r>
            <a:r>
              <a:rPr lang="zh-TW" sz="1900">
                <a:solidFill>
                  <a:srgbClr val="63242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張雨真拿下</a:t>
            </a:r>
            <a:r>
              <a:rPr b="1" lang="zh-TW" sz="1900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全國運動會銅牌</a:t>
            </a:r>
            <a:endParaRPr b="1" sz="1900">
              <a:solidFill>
                <a:srgbClr val="C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63242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63242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sz="190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7" name="Google Shape;277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91779" y="118395"/>
            <a:ext cx="2762654" cy="2071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79667" y="2393005"/>
            <a:ext cx="2762654" cy="2071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79667" y="4729386"/>
            <a:ext cx="2762654" cy="18417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4" name="Google Shape;284;p33"/>
          <p:cNvGrpSpPr/>
          <p:nvPr/>
        </p:nvGrpSpPr>
        <p:grpSpPr>
          <a:xfrm>
            <a:off x="329558" y="-14686"/>
            <a:ext cx="2397600" cy="1201804"/>
            <a:chOff x="329558" y="-14686"/>
            <a:chExt cx="2397600" cy="1201804"/>
          </a:xfrm>
        </p:grpSpPr>
        <p:sp>
          <p:nvSpPr>
            <p:cNvPr id="285" name="Google Shape;285;p33"/>
            <p:cNvSpPr/>
            <p:nvPr/>
          </p:nvSpPr>
          <p:spPr>
            <a:xfrm rot="10800000">
              <a:off x="329558" y="18"/>
              <a:ext cx="2397600" cy="11871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33"/>
            <p:cNvSpPr/>
            <p:nvPr/>
          </p:nvSpPr>
          <p:spPr>
            <a:xfrm rot="10800000">
              <a:off x="465974" y="-14686"/>
              <a:ext cx="2116800" cy="1090800"/>
            </a:xfrm>
            <a:prstGeom prst="round2SameRect">
              <a:avLst>
                <a:gd fmla="val 10389" name="adj1"/>
                <a:gd fmla="val 0" name="adj2"/>
              </a:avLst>
            </a:prstGeom>
            <a:noFill/>
            <a:ln cap="flat" cmpd="sng" w="28575">
              <a:solidFill>
                <a:srgbClr val="FABF8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7" name="Google Shape;287;p33"/>
          <p:cNvSpPr txBox="1"/>
          <p:nvPr>
            <p:ph type="title"/>
          </p:nvPr>
        </p:nvSpPr>
        <p:spPr>
          <a:xfrm>
            <a:off x="219962" y="417195"/>
            <a:ext cx="2670600" cy="67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F497A"/>
              </a:buClr>
              <a:buSzPts val="3600"/>
              <a:buFont typeface="Calibri"/>
              <a:buNone/>
            </a:pPr>
            <a:r>
              <a:rPr b="1" lang="zh-TW" sz="3600">
                <a:solidFill>
                  <a:srgbClr val="5F497A"/>
                </a:solidFill>
              </a:rPr>
              <a:t>田徑隊</a:t>
            </a:r>
            <a:endParaRPr/>
          </a:p>
        </p:txBody>
      </p:sp>
      <p:sp>
        <p:nvSpPr>
          <p:cNvPr id="288" name="Google Shape;288;p33"/>
          <p:cNvSpPr txBox="1"/>
          <p:nvPr/>
        </p:nvSpPr>
        <p:spPr>
          <a:xfrm>
            <a:off x="61000" y="1187125"/>
            <a:ext cx="5772300" cy="57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</a:pPr>
            <a:r>
              <a:t/>
            </a:r>
            <a:endParaRPr b="1" sz="1600">
              <a:solidFill>
                <a:schemeClr val="dk1"/>
              </a:solidFill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262626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6324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9" name="Google Shape;28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475" y="1309175"/>
            <a:ext cx="6837925" cy="512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