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4" r:id="rId6"/>
    <p:sldId id="260" r:id="rId7"/>
    <p:sldId id="261" r:id="rId8"/>
    <p:sldId id="268" r:id="rId9"/>
    <p:sldId id="269" r:id="rId10"/>
    <p:sldId id="270" r:id="rId11"/>
    <p:sldId id="274" r:id="rId12"/>
    <p:sldId id="276" r:id="rId13"/>
    <p:sldId id="277" r:id="rId14"/>
    <p:sldId id="278" r:id="rId15"/>
    <p:sldId id="279" r:id="rId16"/>
    <p:sldId id="280" r:id="rId17"/>
    <p:sldId id="282" r:id="rId18"/>
    <p:sldId id="284" r:id="rId19"/>
    <p:sldId id="285" r:id="rId20"/>
    <p:sldId id="286" r:id="rId21"/>
    <p:sldId id="287" r:id="rId22"/>
    <p:sldId id="288" r:id="rId23"/>
    <p:sldId id="294" r:id="rId24"/>
    <p:sldId id="293" r:id="rId25"/>
    <p:sldId id="292" r:id="rId26"/>
    <p:sldId id="289" r:id="rId27"/>
    <p:sldId id="290" r:id="rId28"/>
    <p:sldId id="291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7" r:id="rId50"/>
    <p:sldId id="318" r:id="rId51"/>
    <p:sldId id="319" r:id="rId52"/>
    <p:sldId id="321" r:id="rId53"/>
    <p:sldId id="322" r:id="rId54"/>
    <p:sldId id="323" r:id="rId55"/>
    <p:sldId id="324" r:id="rId56"/>
    <p:sldId id="325" r:id="rId57"/>
    <p:sldId id="326" r:id="rId58"/>
    <p:sldId id="327" r:id="rId59"/>
    <p:sldId id="328" r:id="rId60"/>
    <p:sldId id="329" r:id="rId6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-185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0261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879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6205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354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855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518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5906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8253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9890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15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477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48D5E-5EAA-47DA-9FC7-3B95BB9342E6}" type="datetimeFigureOut">
              <a:rPr lang="zh-TW" altLang="en-US" smtClean="0"/>
              <a:t>2021/6/3/Thu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2F098-78A1-4C27-BEA0-3A31594B89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518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203.68.24.4/editor_model/u_editor_v1.asp?id=%7bE45AC0B9-BF76-4888-8D6B-86DDE27EAA06%7d&amp;info=1857" TargetMode="External"/><Relationship Id="rId2" Type="http://schemas.openxmlformats.org/officeDocument/2006/relationships/hyperlink" Target="http://www.tcsh.hlc.edu.tw/news/u_news_v1.asp?id=%7b00FF7F4A-EEFF-4B79-AFE6-32CCDF3C0521%7d&amp;info=1857" TargetMode="Externa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csh.hlc.edu.tw/news/u_news_v2.asp?id=%7bA6CD3CFC-2029-484B-8046-CE0F33994F1C%7d&amp;newsid=928" TargetMode="Externa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6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294263" y="569277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覺茶青春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358593" y="569081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花開有時</a:t>
            </a:r>
          </a:p>
        </p:txBody>
      </p:sp>
      <p:sp>
        <p:nvSpPr>
          <p:cNvPr id="13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323457" y="796500"/>
            <a:ext cx="3416319" cy="42269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323457" y="54666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校訂必修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：人文美學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200" y="1895864"/>
            <a:ext cx="5437084" cy="362472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5749" y="1895863"/>
            <a:ext cx="4826647" cy="36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>
            <a:grpSpLocks noChangeAspect="1"/>
          </p:cNvGrpSpPr>
          <p:nvPr/>
        </p:nvGrpSpPr>
        <p:grpSpPr>
          <a:xfrm>
            <a:off x="726346" y="899210"/>
            <a:ext cx="9135097" cy="5220000"/>
            <a:chOff x="1297620" y="607509"/>
            <a:chExt cx="9027335" cy="5158421"/>
          </a:xfrm>
        </p:grpSpPr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7621" y="607510"/>
              <a:ext cx="5514286" cy="1142857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7622" y="1785397"/>
              <a:ext cx="8882176" cy="3876960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11907" y="607509"/>
              <a:ext cx="3367890" cy="1142857"/>
            </a:xfrm>
            <a:prstGeom prst="rect">
              <a:avLst/>
            </a:prstGeom>
            <a:ln w="76200">
              <a:solidFill>
                <a:srgbClr val="FF6B6B"/>
              </a:solidFill>
            </a:ln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7620" y="5143058"/>
              <a:ext cx="8882177" cy="622872"/>
            </a:xfrm>
            <a:prstGeom prst="rect">
              <a:avLst/>
            </a:prstGeom>
            <a:ln w="76200">
              <a:solidFill>
                <a:srgbClr val="FF6B6B"/>
              </a:solidFill>
            </a:ln>
          </p:spPr>
        </p:pic>
        <p:pic>
          <p:nvPicPr>
            <p:cNvPr id="17" name="Picture 2" descr="「line character PNG」的圖片搜尋結果">
              <a:extLst>
                <a:ext uri="{FF2B5EF4-FFF2-40B4-BE49-F238E27FC236}">
                  <a16:creationId xmlns:a16="http://schemas.microsoft.com/office/drawing/2014/main" xmlns="" id="{4D3EEF44-1942-48B5-B623-72D65A81DC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2032" y="1955104"/>
              <a:ext cx="3152923" cy="3152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圖片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048" y="4733453"/>
            <a:ext cx="1440000" cy="1440000"/>
          </a:xfrm>
          <a:prstGeom prst="rect">
            <a:avLst/>
          </a:prstGeom>
        </p:spPr>
      </p:pic>
      <p:sp>
        <p:nvSpPr>
          <p:cNvPr id="19" name="向下箭號 18"/>
          <p:cNvSpPr/>
          <p:nvPr/>
        </p:nvSpPr>
        <p:spPr>
          <a:xfrm>
            <a:off x="10643788" y="3529539"/>
            <a:ext cx="836520" cy="1046480"/>
          </a:xfrm>
          <a:prstGeom prst="downArrow">
            <a:avLst/>
          </a:prstGeom>
          <a:solidFill>
            <a:srgbClr val="FFE66D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13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60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442605E5-33E5-473E-84A3-F3D28C93BFC5}"/>
              </a:ext>
            </a:extLst>
          </p:cNvPr>
          <p:cNvSpPr/>
          <p:nvPr/>
        </p:nvSpPr>
        <p:spPr>
          <a:xfrm>
            <a:off x="578777" y="587731"/>
            <a:ext cx="305905" cy="223567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xmlns="" id="{4C0FEC77-9939-4CFE-B5FA-00195B05A17C}"/>
              </a:ext>
            </a:extLst>
          </p:cNvPr>
          <p:cNvSpPr txBox="1"/>
          <p:nvPr/>
        </p:nvSpPr>
        <p:spPr>
          <a:xfrm>
            <a:off x="269129" y="428654"/>
            <a:ext cx="615553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特色課程架構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233" y="587731"/>
            <a:ext cx="8779687" cy="566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65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 rot="16200000">
            <a:off x="54905" y="1075278"/>
            <a:ext cx="1404000" cy="360000"/>
          </a:xfrm>
          <a:prstGeom prst="roundRect">
            <a:avLst/>
          </a:prstGeom>
          <a:solidFill>
            <a:srgbClr val="FFE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6443" y="680524"/>
            <a:ext cx="9729788" cy="551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xmlns="" id="{4C0FEC77-9939-4CFE-B5FA-00195B05A17C}"/>
              </a:ext>
            </a:extLst>
          </p:cNvPr>
          <p:cNvSpPr txBox="1"/>
          <p:nvPr/>
        </p:nvSpPr>
        <p:spPr>
          <a:xfrm>
            <a:off x="269129" y="428654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實施架構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612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357" y="1941584"/>
            <a:ext cx="5824980" cy="388332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800" y="2012783"/>
            <a:ext cx="4987894" cy="3740921"/>
          </a:xfrm>
          <a:prstGeom prst="rect">
            <a:avLst/>
          </a:prstGeom>
        </p:spPr>
      </p:pic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3957177" y="924837"/>
            <a:ext cx="4289957" cy="38521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3957177" y="675005"/>
            <a:ext cx="4289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特色課程成果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見學東台灣</a:t>
            </a:r>
          </a:p>
        </p:txBody>
      </p:sp>
    </p:spTree>
    <p:extLst>
      <p:ext uri="{BB962C8B-B14F-4D97-AF65-F5344CB8AC3E}">
        <p14:creationId xmlns:p14="http://schemas.microsoft.com/office/powerpoint/2010/main" val="15707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69242" y="924837"/>
            <a:ext cx="3639516" cy="41159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69242" y="663227"/>
            <a:ext cx="3571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特色課程成果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天文營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441" y="1939472"/>
            <a:ext cx="5824980" cy="388754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321" y="2199515"/>
            <a:ext cx="5045697" cy="336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8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14">
            <a:extLst>
              <a:ext uri="{FF2B5EF4-FFF2-40B4-BE49-F238E27FC236}">
                <a16:creationId xmlns:a16="http://schemas.microsoft.com/office/drawing/2014/main" xmlns="" id="{1E427751-74DD-4CE1-98C3-60A0EAFB1585}"/>
              </a:ext>
            </a:extLst>
          </p:cNvPr>
          <p:cNvSpPr/>
          <p:nvPr/>
        </p:nvSpPr>
        <p:spPr>
          <a:xfrm>
            <a:off x="678167" y="687528"/>
            <a:ext cx="305906" cy="2601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xmlns="" id="{2A857734-20EA-462E-9013-2675AB7C495E}"/>
              </a:ext>
            </a:extLst>
          </p:cNvPr>
          <p:cNvSpPr txBox="1"/>
          <p:nvPr/>
        </p:nvSpPr>
        <p:spPr>
          <a:xfrm>
            <a:off x="368520" y="515781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多元選修架構圖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073" y="555419"/>
            <a:ext cx="10688970" cy="6114322"/>
          </a:xfrm>
          <a:prstGeom prst="roundRect">
            <a:avLst>
              <a:gd name="adj" fmla="val 2866"/>
            </a:avLst>
          </a:prstGeom>
        </p:spPr>
      </p:pic>
    </p:spTree>
    <p:extLst>
      <p:ext uri="{BB962C8B-B14F-4D97-AF65-F5344CB8AC3E}">
        <p14:creationId xmlns:p14="http://schemas.microsoft.com/office/powerpoint/2010/main" val="180601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4689" y="903946"/>
            <a:ext cx="3177473" cy="432485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多元選修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國際學院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01" y="1662935"/>
            <a:ext cx="5421239" cy="406409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5544" y="1662934"/>
            <a:ext cx="5418796" cy="4064097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519989" y="582175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越南語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164463" y="58217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國際議題</a:t>
            </a:r>
          </a:p>
        </p:txBody>
      </p:sp>
    </p:spTree>
    <p:extLst>
      <p:ext uri="{BB962C8B-B14F-4D97-AF65-F5344CB8AC3E}">
        <p14:creationId xmlns:p14="http://schemas.microsoft.com/office/powerpoint/2010/main" val="81949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4689" y="903946"/>
            <a:ext cx="3177473" cy="423692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多元選修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博思學院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340451" y="58217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食農藝趣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173919" y="519236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樂活花蓮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61" y="1662934"/>
            <a:ext cx="5403539" cy="4052654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034" y="2310770"/>
            <a:ext cx="5676728" cy="275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0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665" y="1999818"/>
            <a:ext cx="5403539" cy="3602359"/>
          </a:xfrm>
          <a:prstGeom prst="rect">
            <a:avLst/>
          </a:prstGeom>
        </p:spPr>
      </p:pic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4689" y="903946"/>
            <a:ext cx="3177473" cy="432485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212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多元選修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科創學院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1933253" y="56847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生物醫學實作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7857419" y="56847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科學與生活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35" y="1999818"/>
            <a:ext cx="5403539" cy="360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1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5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604" y="1540970"/>
            <a:ext cx="9481718" cy="4903576"/>
          </a:xfrm>
          <a:prstGeom prst="rect">
            <a:avLst/>
          </a:prstGeom>
        </p:spPr>
      </p:pic>
      <p:sp>
        <p:nvSpPr>
          <p:cNvPr id="6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746057" y="903946"/>
            <a:ext cx="2339102" cy="467654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746056" y="64233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自主學習時程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9351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746057" y="903946"/>
            <a:ext cx="2339102" cy="494031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746056" y="64233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自主學習成果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Picture 2" descr="D:\卉穎資料\優質化教育檔案\108-1 高優及前導資料\13- 彈性課程-自主學習\20190911高一感恩_191128_005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966" y="1868226"/>
            <a:ext cx="5220066" cy="391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卉穎資料\優質化教育檔案\108-1 高優及前導資料\13- 彈性課程-自主學習\20191002第五週（知足班）_191128_003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4031" y="1868226"/>
            <a:ext cx="5225365" cy="391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18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07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381" y="1999816"/>
            <a:ext cx="5403538" cy="3602359"/>
          </a:xfrm>
          <a:prstGeom prst="rect">
            <a:avLst/>
          </a:prstGeom>
        </p:spPr>
      </p:pic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4689" y="903946"/>
            <a:ext cx="3571811" cy="406108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571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雙語實驗班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1885127" y="568470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雙語班成果展演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309671" y="56847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分組課程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50" y="2121874"/>
            <a:ext cx="5970215" cy="335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5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3964057" y="903946"/>
            <a:ext cx="4649030" cy="390877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3964057" y="699356"/>
            <a:ext cx="4649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自然與科技實驗班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1750876" y="568470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科學班成果發表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309671" y="56847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專題課程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15" y="1959711"/>
            <a:ext cx="5499648" cy="3652751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208" y="1958254"/>
            <a:ext cx="5465881" cy="364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607169" y="903946"/>
            <a:ext cx="3780693" cy="352937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737859" y="654895"/>
            <a:ext cx="3571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藝術才能班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特色課程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1250239" y="591046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藝術班美術組成果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發表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309671" y="56809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藝術交流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74" y="1818719"/>
            <a:ext cx="5306525" cy="3974366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335" y="1818719"/>
            <a:ext cx="5675186" cy="378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87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298671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地理位置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60244" y="1393975"/>
            <a:ext cx="666444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慈大附中位於花蓮市西郊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校園清幽寬闊</a:t>
            </a:r>
            <a:endParaRPr lang="en-US" altLang="zh-TW" sz="2400" b="1" i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通勤生：由家長接送、搭乘學校交通車、騎自行車或步行上下學</a:t>
            </a:r>
            <a:endParaRPr lang="zh-TW" altLang="en-US" sz="2400" b="1" i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466" y="872878"/>
            <a:ext cx="8282289" cy="585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58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「countries of asia」的圖片搜尋結果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52034" y="204310"/>
            <a:ext cx="6480000" cy="6480000"/>
          </a:xfrm>
          <a:prstGeom prst="roundRect">
            <a:avLst>
              <a:gd name="adj" fmla="val 402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8484" y="1029622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2495" y="4075227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7367" y="5466967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5085" y="4251662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1884" y="2198022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8484" y="522374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「USA map」的圖片搜尋結果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7945" y="522374"/>
            <a:ext cx="4536000" cy="5959089"/>
          </a:xfrm>
          <a:prstGeom prst="roundRect">
            <a:avLst>
              <a:gd name="adj" fmla="val 575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「map pinpoint png」的圖片搜尋結果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13" y="3795924"/>
            <a:ext cx="1014496" cy="101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518544" y="204310"/>
            <a:ext cx="7571303" cy="1200329"/>
          </a:xfrm>
          <a:prstGeom prst="rect">
            <a:avLst/>
          </a:prstGeom>
          <a:solidFill>
            <a:srgbClr val="FFE66D"/>
          </a:solidFill>
        </p:spPr>
        <p:txBody>
          <a:bodyPr wrap="none" rtlCol="0">
            <a:spAutoFit/>
          </a:bodyPr>
          <a:lstStyle/>
          <a:p>
            <a:pPr algn="just"/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有九條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國際修學路線，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/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慈中的人文，也在行住坐臥間展現。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6540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503" y="563907"/>
            <a:ext cx="10062350" cy="5788766"/>
          </a:xfrm>
          <a:prstGeom prst="rect">
            <a:avLst/>
          </a:prstGeom>
        </p:spPr>
      </p:pic>
      <p:sp>
        <p:nvSpPr>
          <p:cNvPr id="23" name="矩形: 圓角 14">
            <a:extLst>
              <a:ext uri="{FF2B5EF4-FFF2-40B4-BE49-F238E27FC236}">
                <a16:creationId xmlns:a16="http://schemas.microsoft.com/office/drawing/2014/main" xmlns="" id="{1E427751-74DD-4CE1-98C3-60A0EAFB1585}"/>
              </a:ext>
            </a:extLst>
          </p:cNvPr>
          <p:cNvSpPr/>
          <p:nvPr/>
        </p:nvSpPr>
        <p:spPr>
          <a:xfrm>
            <a:off x="678167" y="687528"/>
            <a:ext cx="305906" cy="152628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xmlns="" id="{2A857734-20EA-462E-9013-2675AB7C495E}"/>
              </a:ext>
            </a:extLst>
          </p:cNvPr>
          <p:cNvSpPr txBox="1"/>
          <p:nvPr/>
        </p:nvSpPr>
        <p:spPr>
          <a:xfrm>
            <a:off x="368520" y="515781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四大面向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93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35"/>
          <p:cNvPicPr>
            <a:picLocks noGrp="1"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143" y="1960051"/>
            <a:ext cx="5546241" cy="3696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圖片版面配置區 22" descr="圖片5.jpg"/>
          <p:cNvPicPr>
            <a:picLocks noGrp="1"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9486" y="2200683"/>
            <a:ext cx="5727923" cy="315738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4689" y="903946"/>
            <a:ext cx="3177473" cy="406108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國際教育：泰北團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374784" y="57922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語言學習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242968" y="55306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城市探索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3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141177" y="903946"/>
            <a:ext cx="3120759" cy="379731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204689" y="65411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國際教育：韓國團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243066" y="57697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主題教學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162015" y="550817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文化體驗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85" y="1766151"/>
            <a:ext cx="5250720" cy="3938039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63"/>
          <a:stretch/>
        </p:blipFill>
        <p:spPr>
          <a:xfrm>
            <a:off x="6121956" y="2166076"/>
            <a:ext cx="5701076" cy="320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5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校景~宿舍(小)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336" y="3507003"/>
            <a:ext cx="4035131" cy="274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 descr="\\203.68.24.196\教務處\06_活動照片\校園景\DSC_920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337" y="210351"/>
            <a:ext cx="4093365" cy="274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473947" y="3072063"/>
            <a:ext cx="3520144" cy="5694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校園寬敞安全 寧靜優雅</a:t>
            </a:r>
          </a:p>
        </p:txBody>
      </p:sp>
      <p:pic>
        <p:nvPicPr>
          <p:cNvPr id="7" name="內容版面配置區 3" descr="什麼時候才可以輪到我？謝瑞君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044" y="210351"/>
            <a:ext cx="3842669" cy="275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7452843" y="3072063"/>
            <a:ext cx="2471069" cy="5694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 書香天地</a:t>
            </a: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>
          <a:xfrm>
            <a:off x="2153180" y="6368716"/>
            <a:ext cx="2103442" cy="5694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宿舍舒適溫暖</a:t>
            </a:r>
          </a:p>
        </p:txBody>
      </p:sp>
      <p:pic>
        <p:nvPicPr>
          <p:cNvPr id="14" name="Picture 8" descr="\\203.68.24.196\tcsh\評鑑及校務發展\108校務評鑑\五、學校特色\4.以利他 發現生命價值為軸心的服務教育\4-7榮獲105學年品德教育特色績優學校\03 105學年度成果\圖書館\105-2圖書館愛閱週照片\IMG_372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433" y="3507904"/>
            <a:ext cx="4107892" cy="2740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 txBox="1">
            <a:spLocks noChangeArrowheads="1"/>
          </p:cNvSpPr>
          <p:nvPr/>
        </p:nvSpPr>
        <p:spPr>
          <a:xfrm>
            <a:off x="7017366" y="6368715"/>
            <a:ext cx="3342026" cy="5694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養成終身閱讀的好習慣</a:t>
            </a:r>
          </a:p>
        </p:txBody>
      </p:sp>
    </p:spTree>
    <p:extLst>
      <p:ext uri="{BB962C8B-B14F-4D97-AF65-F5344CB8AC3E}">
        <p14:creationId xmlns:p14="http://schemas.microsoft.com/office/powerpoint/2010/main" val="305855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1902" y="552095"/>
            <a:ext cx="6832056" cy="5000148"/>
          </a:xfrm>
          <a:prstGeom prst="rect">
            <a:avLst/>
          </a:prstGeom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6765" y="552096"/>
            <a:ext cx="3301255" cy="237436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6764" y="3288088"/>
            <a:ext cx="3301255" cy="2264155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852243" y="5825641"/>
            <a:ext cx="6758687" cy="10858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大山旁的籃球場、排球場、大學體育館游泳池、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400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公尺跑道的運動場  都是同學們的最愛！</a:t>
            </a:r>
          </a:p>
        </p:txBody>
      </p:sp>
    </p:spTree>
    <p:extLst>
      <p:ext uri="{BB962C8B-B14F-4D97-AF65-F5344CB8AC3E}">
        <p14:creationId xmlns:p14="http://schemas.microsoft.com/office/powerpoint/2010/main" val="12243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518" y="752977"/>
            <a:ext cx="6623094" cy="441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\\203.68.24.196\教務處\106-2 親師座談教務處影片檔\各領域\綜合\國一綜合-烹飪元宵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0476" y="752977"/>
            <a:ext cx="4354513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0476" y="3388495"/>
            <a:ext cx="4317998" cy="2867926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0847" y="5458427"/>
            <a:ext cx="686443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專科教室：烹飪、</a:t>
            </a:r>
            <a:r>
              <a:rPr lang="en-US" altLang="zh-TW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3D Maker</a:t>
            </a: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、物理、化學、生物</a:t>
            </a:r>
            <a:endParaRPr lang="en-US" altLang="zh-TW" sz="2400" b="1" i="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動手探索生活及科學的樂趣</a:t>
            </a:r>
          </a:p>
        </p:txBody>
      </p:sp>
    </p:spTree>
    <p:extLst>
      <p:ext uri="{BB962C8B-B14F-4D97-AF65-F5344CB8AC3E}">
        <p14:creationId xmlns:p14="http://schemas.microsoft.com/office/powerpoint/2010/main" val="109166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220" y="529389"/>
            <a:ext cx="6357934" cy="4768451"/>
          </a:xfrm>
          <a:prstGeom prst="rect">
            <a:avLst/>
          </a:prstGeom>
        </p:spPr>
      </p:pic>
      <p:pic>
        <p:nvPicPr>
          <p:cNvPr id="3" name="圖片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0702" y="529389"/>
            <a:ext cx="3639803" cy="274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D:\設備業務\活動照片\108活動照片\地科教室_照片\IMG_53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0703" y="3517063"/>
            <a:ext cx="2163930" cy="28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D:\設備業務\活動照片\108活動照片\地科教室_照片\IMG_533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7000" y="3517063"/>
            <a:ext cx="2374737" cy="178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5220" y="5522161"/>
            <a:ext cx="6357934" cy="8816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20000"/>
              </a:spcBef>
              <a:buNone/>
              <a:defRPr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在天文館裡：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spcBef>
                <a:spcPct val="20000"/>
              </a:spcBef>
              <a:buNone/>
              <a:defRPr/>
            </a:pPr>
            <a:r>
              <a:rPr lang="zh-TW" altLang="en-US" sz="24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隨著</a:t>
            </a:r>
            <a:r>
              <a:rPr lang="zh-TW" altLang="en-US" sz="2400" b="1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學長</a:t>
            </a:r>
            <a:r>
              <a:rPr lang="zh-TW" altLang="en-US" sz="24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姐，探索</a:t>
            </a:r>
            <a:r>
              <a:rPr lang="zh-TW" altLang="en-US" sz="2400" b="1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星軌</a:t>
            </a:r>
            <a:r>
              <a:rPr lang="zh-TW" altLang="en-US" sz="24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移轉天文</a:t>
            </a:r>
            <a:r>
              <a:rPr lang="zh-TW" altLang="en-US" sz="2400" b="1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知識</a:t>
            </a:r>
          </a:p>
          <a:p>
            <a:pPr>
              <a:buFontTx/>
              <a:buNone/>
            </a:pPr>
            <a:endPara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39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203.68.24.196\教務處\06_活動照片\20190809_薩提爾工作坊\2019-08-09-薩提爾工作坊精選_190809_00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973" y="1202572"/>
            <a:ext cx="5156681" cy="38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設備業務\活動照片\108活動照片\IMG_343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711" y="1202572"/>
            <a:ext cx="5510389" cy="38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405273" y="5482054"/>
            <a:ext cx="9929477" cy="13759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20000"/>
              </a:spcBef>
              <a:buNone/>
              <a:defRPr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在多元的課室裡：</a:t>
            </a:r>
            <a:r>
              <a:rPr lang="zh-TW" altLang="en-US" sz="2400" b="1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隨著師長、</a:t>
            </a:r>
            <a:r>
              <a:rPr lang="zh-TW" altLang="en-US" sz="24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同學逐步搭建學習的鷹架  站上自己的舞台</a:t>
            </a:r>
          </a:p>
          <a:p>
            <a:pPr>
              <a:buFontTx/>
              <a:buNone/>
            </a:pP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59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5038559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 startAt="2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學校環境基本資料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50094"/>
              </p:ext>
            </p:extLst>
          </p:nvPr>
        </p:nvGraphicFramePr>
        <p:xfrm>
          <a:off x="1556726" y="2097533"/>
          <a:ext cx="9309768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1241">
                  <a:extLst>
                    <a:ext uri="{9D8B030D-6E8A-4147-A177-3AD203B41FA5}">
                      <a16:colId xmlns:a16="http://schemas.microsoft.com/office/drawing/2014/main" xmlns="" val="1511500972"/>
                    </a:ext>
                  </a:extLst>
                </a:gridCol>
                <a:gridCol w="7058527">
                  <a:extLst>
                    <a:ext uri="{9D8B030D-6E8A-4147-A177-3AD203B41FA5}">
                      <a16:colId xmlns:a16="http://schemas.microsoft.com/office/drawing/2014/main" xmlns="" val="1668107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地址</a:t>
                      </a:r>
                      <a:endParaRPr lang="zh-TW" altLang="en-US" sz="3600" b="1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970 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花蓮市介仁街</a:t>
                      </a: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178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號</a:t>
                      </a:r>
                      <a:endParaRPr lang="en-US" altLang="zh-TW" sz="3600" b="1" dirty="0" smtClean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739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校地面積</a:t>
                      </a:r>
                      <a:endParaRPr lang="zh-TW" altLang="en-US" sz="3600" b="1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16.5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1839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班級數</a:t>
                      </a:r>
                      <a:endParaRPr lang="zh-TW" altLang="en-US" sz="3600" b="1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36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班</a:t>
                      </a:r>
                      <a:endParaRPr lang="en-US" altLang="zh-TW" sz="3600" b="1" dirty="0" smtClean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（國中</a:t>
                      </a: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班、高中</a:t>
                      </a: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班）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6829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學生人數</a:t>
                      </a:r>
                      <a:endParaRPr lang="zh-TW" altLang="en-US" sz="3600" b="1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1176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endParaRPr lang="en-US" altLang="zh-TW" sz="3600" b="1" dirty="0" smtClean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（國中</a:t>
                      </a: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624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、高中</a:t>
                      </a:r>
                      <a:r>
                        <a:rPr lang="en-US" altLang="zh-TW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552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zh-TW" altLang="en-US" sz="3600" b="1" dirty="0" smtClean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7463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8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6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24" y="708444"/>
            <a:ext cx="3888038" cy="5674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:\設備業務\活動照片\107活動照片\107-2平板車照片\20190222_筆電車教學_J33_鄭振宇\IMG_683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7949" y="708444"/>
            <a:ext cx="4659312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IMG_006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7949" y="4452478"/>
            <a:ext cx="3024187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8256423" y="5036678"/>
            <a:ext cx="3816350" cy="15367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Chrome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筆電行動車：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充實的多媒體教學器材設備 學習全方位</a:t>
            </a:r>
          </a:p>
        </p:txBody>
      </p:sp>
    </p:spTree>
    <p:extLst>
      <p:ext uri="{BB962C8B-B14F-4D97-AF65-F5344CB8AC3E}">
        <p14:creationId xmlns:p14="http://schemas.microsoft.com/office/powerpoint/2010/main" val="329461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_005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1865313"/>
            <a:ext cx="5583974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IMG_004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812" y="1865313"/>
            <a:ext cx="5584019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875519" y="5394325"/>
            <a:ext cx="11316481" cy="14636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全校無線網路，遍及率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100%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平板行動車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、電腦繪圖板，激發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學習的可能性</a:t>
            </a:r>
          </a:p>
          <a:p>
            <a:endPara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685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298671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 startAt="5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入學方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式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95462" y="2243138"/>
            <a:ext cx="10891837" cy="56880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招收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班，每班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人，共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5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高中部設置：自然與科技實驗班 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ts val="5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雙語實驗班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5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育才班 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29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4012637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 startAt="6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藝術特色課程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56552"/>
              </p:ext>
            </p:extLst>
          </p:nvPr>
        </p:nvGraphicFramePr>
        <p:xfrm>
          <a:off x="790574" y="1965325"/>
          <a:ext cx="10741587" cy="403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26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3025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舞蹈特色課程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芭蕾舞、現代舞、民族舞</a:t>
                      </a:r>
                      <a:endParaRPr lang="en-US" altLang="zh-TW" sz="31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3025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美術特色課程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素描、彩繪技法、創意表現、中國書畫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025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音樂特色課程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主修、副修、樂理、試唱聽寫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466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武藝特色課程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拳術套路、兵器套路</a:t>
                      </a:r>
                      <a:endParaRPr lang="zh-TW" altLang="en-US" sz="3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6440" marR="116440" marT="58232" marB="5823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8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9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834" y="602191"/>
            <a:ext cx="10265833" cy="58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86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668715" y="996272"/>
            <a:ext cx="2910254" cy="3995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932950" y="61155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績效成果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3758749" y="2497502"/>
            <a:ext cx="479009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慈中榮譽榜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endParaRPr lang="en-US" altLang="zh-TW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年度榮譽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榜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715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8" descr="DSC_01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58" y="387725"/>
            <a:ext cx="3250782" cy="344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531604" y="4065144"/>
            <a:ext cx="2447935" cy="16039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l"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書香緣手札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圖書館尋寶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說書人音樂會</a:t>
            </a:r>
          </a:p>
          <a:p>
            <a:pPr>
              <a:buFontTx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</a:t>
            </a:r>
          </a:p>
        </p:txBody>
      </p:sp>
      <p:pic>
        <p:nvPicPr>
          <p:cNvPr id="5" name="Picture 6" descr="DSC_0094(小1)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5"/>
          <a:stretch>
            <a:fillRect/>
          </a:stretch>
        </p:blipFill>
        <p:spPr bwMode="auto">
          <a:xfrm>
            <a:off x="4553700" y="387725"/>
            <a:ext cx="3279247" cy="318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6572" y="3834315"/>
            <a:ext cx="3233503" cy="46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7" rIns="91435" bIns="4571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2400" b="1" i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自己與家人烹飪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6207" y="387218"/>
            <a:ext cx="3026193" cy="318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8556207" y="3834315"/>
            <a:ext cx="3026193" cy="304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TW" altLang="en-US" sz="2400" b="1" i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安全教育</a:t>
            </a:r>
            <a:r>
              <a:rPr lang="zh-TW" altLang="en-US" sz="2400" b="1" i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eaLnBrk="1" hangingPunct="1">
              <a:buNone/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加強危機管理、防災演習、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CPR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訓練、校外教學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buFont typeface="Wingdings" panose="05000000000000000000" pitchFamily="2" charset="2"/>
              <a:buChar char="l"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民主法治：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eaLnBrk="1" hangingPunct="1">
              <a:buNone/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班聯會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學生規劃活動、充實法律知能、辦理模擬選舉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buFont typeface="Wingdings" panose="05000000000000000000" pitchFamily="2" charset="2"/>
              <a:buChar char="l"/>
            </a:pP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10907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3623954" y="903946"/>
            <a:ext cx="4583306" cy="466292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3623954" y="626600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衛福部 東區老人之家志工行</a:t>
            </a: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1651537" y="5957477"/>
            <a:ext cx="3105743" cy="639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陪伴老人之家的爺爺</a:t>
            </a:r>
            <a:endParaRPr lang="zh-TW" altLang="en-US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7869489" y="5957477"/>
            <a:ext cx="2638090" cy="420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學習與長者互動</a:t>
            </a:r>
          </a:p>
        </p:txBody>
      </p:sp>
      <p:pic>
        <p:nvPicPr>
          <p:cNvPr id="8" name="內容版面配置區 12" descr="同學們用最恭敬的心為爺爺奶奶擦手，並餵爺爺奶奶吃點心。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357" y="1703183"/>
            <a:ext cx="4612105" cy="4053941"/>
          </a:xfrm>
          <a:prstGeom prst="rect">
            <a:avLst/>
          </a:prstGeom>
        </p:spPr>
      </p:pic>
      <p:pic>
        <p:nvPicPr>
          <p:cNvPr id="9" name="內容版面配置區 13" descr="進到樓層後，學生展露出活力與朝氣，主動走向爺爺奶奶一起聊天。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9586" y="1703183"/>
            <a:ext cx="4613917" cy="405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203032" y="903946"/>
            <a:ext cx="3416968" cy="433499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342099" y="613872"/>
            <a:ext cx="3147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咱的土地 咱來疼惜</a:t>
            </a: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1603410" y="5847957"/>
            <a:ext cx="3417768" cy="639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說服觀光客保護七星潭</a:t>
            </a: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8029910" y="5847957"/>
            <a:ext cx="2638090" cy="420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淨灘撿拾廢棄物</a:t>
            </a:r>
          </a:p>
        </p:txBody>
      </p:sp>
      <p:pic>
        <p:nvPicPr>
          <p:cNvPr id="10" name="圖片版面配置區 5" descr="IMG_303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3631" y="1833813"/>
            <a:ext cx="4852737" cy="3790664"/>
          </a:xfrm>
          <a:prstGeom prst="rect">
            <a:avLst/>
          </a:prstGeom>
        </p:spPr>
      </p:pic>
      <p:pic>
        <p:nvPicPr>
          <p:cNvPr id="11" name="內容版面配置區 11" descr="SAM_389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1025" y="1833813"/>
            <a:ext cx="4314491" cy="379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691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2406316" y="888707"/>
            <a:ext cx="1411705" cy="394661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2641636" y="580788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浴 佛</a:t>
            </a:r>
          </a:p>
        </p:txBody>
      </p:sp>
      <p:pic>
        <p:nvPicPr>
          <p:cNvPr id="8" name="內容版面配置區 8" descr="IMG_107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5462" y="1833813"/>
            <a:ext cx="4841607" cy="3714502"/>
          </a:xfrm>
          <a:prstGeom prst="rect">
            <a:avLst/>
          </a:prstGeom>
        </p:spPr>
      </p:pic>
      <p:sp>
        <p:nvSpPr>
          <p:cNvPr id="1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8281369" y="876919"/>
            <a:ext cx="1857242" cy="406449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8398042" y="5807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歲末祝福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G:\我的雲端硬碟\保留\照片\20181222慈中歲末祝福\宗興\精選\IMG_176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9840" y="1833813"/>
            <a:ext cx="54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9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828673" y="903946"/>
            <a:ext cx="2134436" cy="440229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950996" y="64732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慈誠懿德會</a:t>
            </a: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1828211" y="5896855"/>
            <a:ext cx="2869936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新生輔導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衣食住行</a:t>
            </a: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8029909" y="5896855"/>
            <a:ext cx="2589965" cy="5849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寒暑假家庭訪問</a:t>
            </a:r>
          </a:p>
        </p:txBody>
      </p:sp>
      <p:pic>
        <p:nvPicPr>
          <p:cNvPr id="10" name="內容版面配置區 7" descr="DSC_042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8684" y="1825679"/>
            <a:ext cx="4948990" cy="3858073"/>
          </a:xfrm>
          <a:prstGeom prst="rect">
            <a:avLst/>
          </a:prstGeom>
        </p:spPr>
      </p:pic>
      <p:pic>
        <p:nvPicPr>
          <p:cNvPr id="11" name="內容版面配置區 8" descr="45184515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1025" y="1867095"/>
            <a:ext cx="4394702" cy="386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7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058651" y="459976"/>
            <a:ext cx="3545399" cy="470312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187731" y="193965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民主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法治、校外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教學</a:t>
            </a: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1663099" y="3524502"/>
            <a:ext cx="2999433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成年禮挑戰佐倉步道</a:t>
            </a: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7670289" y="3540544"/>
            <a:ext cx="2131930" cy="5849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班聯會長選舉</a:t>
            </a:r>
          </a:p>
        </p:txBody>
      </p:sp>
      <p:pic>
        <p:nvPicPr>
          <p:cNvPr id="8" name="圖片 4" descr="DSC_01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233" y="1170901"/>
            <a:ext cx="3459167" cy="23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6" descr="DSC_005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930" y="1170901"/>
            <a:ext cx="3470649" cy="23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圖片 8" descr="DSC_077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234" y="4047895"/>
            <a:ext cx="3459167" cy="23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圖片 10" descr="照片 10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5573" y="4047896"/>
            <a:ext cx="3381364" cy="23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字版面配置區 2"/>
          <p:cNvSpPr txBox="1">
            <a:spLocks/>
          </p:cNvSpPr>
          <p:nvPr/>
        </p:nvSpPr>
        <p:spPr>
          <a:xfrm>
            <a:off x="1663099" y="6401496"/>
            <a:ext cx="2999433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伯朗大道自行車之旅</a:t>
            </a:r>
          </a:p>
        </p:txBody>
      </p:sp>
      <p:sp>
        <p:nvSpPr>
          <p:cNvPr id="15" name="文字版面配置區 2"/>
          <p:cNvSpPr txBox="1">
            <a:spLocks/>
          </p:cNvSpPr>
          <p:nvPr/>
        </p:nvSpPr>
        <p:spPr>
          <a:xfrm>
            <a:off x="7983049" y="6401495"/>
            <a:ext cx="1506410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野外訓練</a:t>
            </a:r>
          </a:p>
        </p:txBody>
      </p:sp>
    </p:spTree>
    <p:extLst>
      <p:ext uri="{BB962C8B-B14F-4D97-AF65-F5344CB8AC3E}">
        <p14:creationId xmlns:p14="http://schemas.microsoft.com/office/powerpoint/2010/main" val="5768400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876800" y="459976"/>
            <a:ext cx="1925053" cy="518592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5020870" y="1983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社團活動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4988786" y="4095296"/>
            <a:ext cx="2486261" cy="4699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手工黏土甜品社</a:t>
            </a: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9553517" y="4091433"/>
            <a:ext cx="1120785" cy="5849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編織社</a:t>
            </a:r>
          </a:p>
        </p:txBody>
      </p:sp>
      <p:sp>
        <p:nvSpPr>
          <p:cNvPr id="14" name="文字版面配置區 2"/>
          <p:cNvSpPr txBox="1">
            <a:spLocks/>
          </p:cNvSpPr>
          <p:nvPr/>
        </p:nvSpPr>
        <p:spPr>
          <a:xfrm>
            <a:off x="1488524" y="4091433"/>
            <a:ext cx="1224480" cy="456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獅藝社</a:t>
            </a:r>
          </a:p>
        </p:txBody>
      </p:sp>
      <p:sp>
        <p:nvSpPr>
          <p:cNvPr id="15" name="文字版面配置區 2"/>
          <p:cNvSpPr txBox="1">
            <a:spLocks/>
          </p:cNvSpPr>
          <p:nvPr/>
        </p:nvSpPr>
        <p:spPr>
          <a:xfrm>
            <a:off x="5704960" y="6142687"/>
            <a:ext cx="1506410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五子棋社</a:t>
            </a:r>
          </a:p>
        </p:txBody>
      </p:sp>
      <p:pic>
        <p:nvPicPr>
          <p:cNvPr id="16" name="Picture 4" descr="O:\102學年度照片\社團活動\DSC_025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128" y="1535280"/>
            <a:ext cx="3723272" cy="247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O:\102學年度照片\社團活動\DSC_044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702" y="1535280"/>
            <a:ext cx="3723271" cy="247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O:\102學年度照片\社團活動\DSC_044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2275" y="1545720"/>
            <a:ext cx="3723271" cy="247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O:\102學年度照片\社團活動\DSC_042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40" y="4630803"/>
            <a:ext cx="287972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O:\102學年度照片\社團活動\DSC_043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3665" y="4622868"/>
            <a:ext cx="287972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字版面配置區 2"/>
          <p:cNvSpPr txBox="1">
            <a:spLocks/>
          </p:cNvSpPr>
          <p:nvPr/>
        </p:nvSpPr>
        <p:spPr>
          <a:xfrm>
            <a:off x="10375685" y="6142687"/>
            <a:ext cx="1506410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模型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社</a:t>
            </a:r>
          </a:p>
        </p:txBody>
      </p:sp>
    </p:spTree>
    <p:extLst>
      <p:ext uri="{BB962C8B-B14F-4D97-AF65-F5344CB8AC3E}">
        <p14:creationId xmlns:p14="http://schemas.microsoft.com/office/powerpoint/2010/main" val="373785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 descr="IMG_04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180" y="4047896"/>
            <a:ext cx="4042158" cy="23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國中組 (3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1140" y="1170901"/>
            <a:ext cx="3648733" cy="232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IMG_343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597" y="1170901"/>
            <a:ext cx="3468804" cy="238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892400" y="459976"/>
            <a:ext cx="1893412" cy="502550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5020871" y="1983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健康體育</a:t>
            </a: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>
          <a:xfrm>
            <a:off x="2064150" y="3588670"/>
            <a:ext cx="2427638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運動會大隊接力</a:t>
            </a: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>
          <a:xfrm>
            <a:off x="8058650" y="3552833"/>
            <a:ext cx="1473711" cy="5849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趣味競賽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版面配置區 2"/>
          <p:cNvSpPr txBox="1">
            <a:spLocks/>
          </p:cNvSpPr>
          <p:nvPr/>
        </p:nvSpPr>
        <p:spPr>
          <a:xfrm>
            <a:off x="2441486" y="6425560"/>
            <a:ext cx="1433026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排球比賽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字版面配置區 2"/>
          <p:cNvSpPr txBox="1">
            <a:spLocks/>
          </p:cNvSpPr>
          <p:nvPr/>
        </p:nvSpPr>
        <p:spPr>
          <a:xfrm>
            <a:off x="8058650" y="6425560"/>
            <a:ext cx="1506410" cy="5368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精舍路跑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050" name="Picture 2" descr="\\203.68.24.196\tcsh\學務處\★體育組★\106精舍路跑\1060415中學精舍路跑\03.過程\家翔\IMG_124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26950" y="4056861"/>
            <a:ext cx="3737694" cy="222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31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298671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 startAt="9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收費標準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298210"/>
              </p:ext>
            </p:extLst>
          </p:nvPr>
        </p:nvGraphicFramePr>
        <p:xfrm>
          <a:off x="828173" y="1539873"/>
          <a:ext cx="10651621" cy="1861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4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110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61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3052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住宿生</a:t>
                      </a:r>
                      <a:endParaRPr lang="zh-TW" altLang="en-US" sz="30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學費、雜費、住宿費、餐費、教科書等</a:t>
                      </a:r>
                      <a:endParaRPr lang="en-US" altLang="zh-TW" sz="30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約</a:t>
                      </a:r>
                      <a:r>
                        <a:rPr lang="en-US" altLang="zh-TW" sz="3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萬元</a:t>
                      </a:r>
                      <a:endParaRPr lang="en-US" altLang="zh-TW" sz="30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052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通勤生</a:t>
                      </a:r>
                      <a:endParaRPr lang="zh-TW" altLang="en-US" sz="30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學費、雜費、教科書、餐費（午餐）等</a:t>
                      </a:r>
                      <a:endParaRPr lang="zh-TW" altLang="en-US" sz="30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約</a:t>
                      </a:r>
                      <a:r>
                        <a:rPr lang="en-US" altLang="zh-TW" sz="3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30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萬元</a:t>
                      </a:r>
                      <a:endParaRPr lang="zh-TW" altLang="en-US" sz="30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717" marR="112717" marT="56380" marB="5638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008831" y="3721935"/>
            <a:ext cx="8290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l"/>
              <a:defRPr/>
            </a:pPr>
            <a:r>
              <a:rPr lang="zh-TW" altLang="zh-TW" sz="3600" b="1" dirty="0">
                <a:solidFill>
                  <a:schemeClr val="tx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雙語實驗班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另收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9800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</a:p>
          <a:p>
            <a:pPr marL="571500" indent="-571500" algn="ctr">
              <a:buFont typeface="Wingdings" panose="05000000000000000000" pitchFamily="2" charset="2"/>
              <a:buChar char="l"/>
              <a:defRPr/>
            </a:pPr>
            <a:r>
              <a:rPr lang="zh-TW" altLang="zh-TW" sz="3600" b="1" dirty="0">
                <a:solidFill>
                  <a:schemeClr val="accent3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自然與科技實驗班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另收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3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9500</a:t>
            </a:r>
            <a:r>
              <a:rPr lang="zh-TW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043152" y="5885531"/>
            <a:ext cx="82216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3200" b="1" i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符合申請資格者，教育部每學期補助</a:t>
            </a:r>
            <a:r>
              <a:rPr lang="en-US" altLang="zh-TW" sz="3200" b="1" i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$23484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65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4525598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742950" indent="-742950">
              <a:buFont typeface="Wingdings" panose="05000000000000000000" pitchFamily="2" charset="2"/>
              <a:buAutoNum type="circleNumWdWhitePlain" startAt="10"/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獎助學金及補助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745956" y="1840831"/>
            <a:ext cx="11109159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>
              <a:buFont typeface="Wingdings" panose="05000000000000000000" pitchFamily="2" charset="2"/>
              <a:buChar char="l"/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新生入學獎勵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--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參考「高中部入學獎勵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要點」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http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://www.tcsh.hlc.edu.tw/news/u_news_v2.asp?id={A6CD3CFC-2029-484B-8046-CE0F33994F1C}&amp;newsid=928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Tx/>
              <a:buNone/>
            </a:pP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其他相關補助辦法請參考網頁：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Tx/>
              <a:buNone/>
            </a:pP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慈大附中：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http://www.tcsh.hlc.edu.tw/ </a:t>
            </a:r>
            <a:b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慈大附中首頁 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教務處 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&gt; 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註冊組 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&gt; 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高中部獎助學金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22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 txBox="1">
            <a:spLocks/>
          </p:cNvSpPr>
          <p:nvPr/>
        </p:nvSpPr>
        <p:spPr>
          <a:xfrm>
            <a:off x="665745" y="1953128"/>
            <a:ext cx="11109159" cy="32926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000"/>
              </a:lnSpc>
              <a:buNone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一、學期學業成績（智育）總平均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80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分以上，且每一科目均及格。</a:t>
            </a:r>
          </a:p>
          <a:p>
            <a:pPr marL="0" indent="0">
              <a:lnSpc>
                <a:spcPts val="4000"/>
              </a:lnSpc>
              <a:buNone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二、未受警告、記過懲處者。已完成銷過者，不在此限。</a:t>
            </a:r>
          </a:p>
          <a:p>
            <a:pPr marL="0" indent="0">
              <a:lnSpc>
                <a:spcPts val="4000"/>
              </a:lnSpc>
              <a:buNone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三、每學期至少應完成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小時志工服務，各學期志工時數不得累計。 </a:t>
            </a:r>
          </a:p>
          <a:p>
            <a:pPr marL="0" indent="0">
              <a:lnSpc>
                <a:spcPts val="4000"/>
              </a:lnSpc>
              <a:buNone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四、獎勵名額每班不超過三名，實驗班不超過五名。</a:t>
            </a:r>
          </a:p>
          <a:p>
            <a:pPr marL="0" indent="0">
              <a:lnSpc>
                <a:spcPts val="4000"/>
              </a:lnSpc>
              <a:buNone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五、獎勵金額：第一名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5000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元，第二名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3000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元，第三名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元，實驗班第三名之後同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名獎勵金額。</a:t>
            </a:r>
          </a:p>
        </p:txBody>
      </p:sp>
      <p:sp>
        <p:nvSpPr>
          <p:cNvPr id="4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5108331" y="903946"/>
            <a:ext cx="1608992" cy="440229"/>
          </a:xfrm>
          <a:prstGeom prst="roundRect">
            <a:avLst/>
          </a:prstGeom>
          <a:solidFill>
            <a:srgbClr val="FFC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5264949" y="64233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書卷獎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3616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437972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⑪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慈大附中的一天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537409" y="1840831"/>
            <a:ext cx="11109159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500"/>
              </a:lnSpc>
              <a:buFont typeface="Wingdings" panose="05000000000000000000" pitchFamily="2" charset="2"/>
              <a:buChar char="l"/>
            </a:pP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通勤生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離校三十分鐘車程以內者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ts val="4500"/>
              </a:lnSpc>
              <a:buNone/>
            </a:pP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07:20 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到校 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17:15 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離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</a:t>
            </a:r>
            <a:endParaRPr lang="en-US" altLang="zh-TW" sz="3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ts val="4500"/>
              </a:lnSpc>
              <a:buNone/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參與晚自習學生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離校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lnSpc>
                <a:spcPts val="4500"/>
              </a:lnSpc>
              <a:buNone/>
            </a:pP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4500"/>
              </a:lnSpc>
              <a:buFont typeface="Wingdings" panose="05000000000000000000" pitchFamily="2" charset="2"/>
              <a:buChar char="l"/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住宿、平日通勤、假日通勤等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相關規定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，請至本校網頁→學務處→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生活輔導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組→表單下載→學生住宿通勤申請</a:t>
            </a:r>
          </a:p>
        </p:txBody>
      </p:sp>
    </p:spTree>
    <p:extLst>
      <p:ext uri="{BB962C8B-B14F-4D97-AF65-F5344CB8AC3E}">
        <p14:creationId xmlns:p14="http://schemas.microsoft.com/office/powerpoint/2010/main" val="277773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674" y="1301263"/>
            <a:ext cx="9414628" cy="275739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383" y="3751959"/>
            <a:ext cx="9701211" cy="266444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0" y="374918"/>
            <a:ext cx="223651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學校願景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1163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0" y="374918"/>
            <a:ext cx="284084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⑫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未來管道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5205662" y="728861"/>
            <a:ext cx="3633538" cy="54152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大學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四技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軍事院校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警專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警大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海外升學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其他獨招管道</a:t>
            </a:r>
          </a:p>
          <a:p>
            <a:pPr>
              <a:lnSpc>
                <a:spcPts val="5000"/>
              </a:lnSpc>
              <a:buFont typeface="Wingdings" panose="05000000000000000000" pitchFamily="2" charset="2"/>
              <a:buChar char="l"/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</a:p>
        </p:txBody>
      </p:sp>
    </p:spTree>
    <p:extLst>
      <p:ext uri="{BB962C8B-B14F-4D97-AF65-F5344CB8AC3E}">
        <p14:creationId xmlns:p14="http://schemas.microsoft.com/office/powerpoint/2010/main" val="278737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4936" y="359214"/>
            <a:ext cx="9608772" cy="6139572"/>
          </a:xfrm>
          <a:prstGeom prst="roundRect">
            <a:avLst>
              <a:gd name="adj" fmla="val 5509"/>
            </a:avLst>
          </a:prstGeom>
        </p:spPr>
      </p:pic>
      <p:sp>
        <p:nvSpPr>
          <p:cNvPr id="4" name="文字方塊 3"/>
          <p:cNvSpPr txBox="1"/>
          <p:nvPr/>
        </p:nvSpPr>
        <p:spPr>
          <a:xfrm>
            <a:off x="0" y="374918"/>
            <a:ext cx="223651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學生圖像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386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9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200" y="1895864"/>
            <a:ext cx="5437084" cy="3624723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742" y="1895864"/>
            <a:ext cx="5436247" cy="3624165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1871872" y="5692778"/>
            <a:ext cx="246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慈濟學與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NGO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7739777" y="569277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國際關懷與行動</a:t>
            </a:r>
          </a:p>
        </p:txBody>
      </p:sp>
      <p:sp>
        <p:nvSpPr>
          <p:cNvPr id="13" name="矩形: 圓角 14">
            <a:extLst>
              <a:ext uri="{FF2B5EF4-FFF2-40B4-BE49-F238E27FC236}">
                <a16:creationId xmlns:a16="http://schemas.microsoft.com/office/drawing/2014/main" xmlns="" id="{567C7D57-2A1C-426C-9A88-37B23B5803A5}"/>
              </a:ext>
            </a:extLst>
          </p:cNvPr>
          <p:cNvSpPr/>
          <p:nvPr/>
        </p:nvSpPr>
        <p:spPr>
          <a:xfrm>
            <a:off x="4323457" y="796501"/>
            <a:ext cx="3416319" cy="4455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xmlns="" id="{1830287D-4A7B-48BA-A79C-AFC6214D277F}"/>
              </a:ext>
            </a:extLst>
          </p:cNvPr>
          <p:cNvSpPr txBox="1"/>
          <p:nvPr/>
        </p:nvSpPr>
        <p:spPr>
          <a:xfrm>
            <a:off x="4323457" y="54666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校訂必修：全球公民</a:t>
            </a:r>
          </a:p>
        </p:txBody>
      </p:sp>
    </p:spTree>
    <p:extLst>
      <p:ext uri="{BB962C8B-B14F-4D97-AF65-F5344CB8AC3E}">
        <p14:creationId xmlns:p14="http://schemas.microsoft.com/office/powerpoint/2010/main" val="1659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902</Words>
  <Application>Microsoft Office PowerPoint</Application>
  <PresentationFormat>自訂</PresentationFormat>
  <Paragraphs>159</Paragraphs>
  <Slides>60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60</vt:i4>
      </vt:variant>
    </vt:vector>
  </HeadingPairs>
  <TitlesOfParts>
    <vt:vector size="6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TCSH</dc:creator>
  <cp:lastModifiedBy>Tony</cp:lastModifiedBy>
  <cp:revision>43</cp:revision>
  <dcterms:created xsi:type="dcterms:W3CDTF">2020-02-23T04:33:50Z</dcterms:created>
  <dcterms:modified xsi:type="dcterms:W3CDTF">2021-06-03T03:58:02Z</dcterms:modified>
</cp:coreProperties>
</file>